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4.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8" r:id="rId4"/>
    <p:sldId id="259" r:id="rId5"/>
    <p:sldId id="260" r:id="rId6"/>
    <p:sldId id="261" r:id="rId7"/>
    <p:sldId id="262" r:id="rId8"/>
    <p:sldId id="276" r:id="rId9"/>
    <p:sldId id="265" r:id="rId10"/>
    <p:sldId id="277" r:id="rId11"/>
    <p:sldId id="278" r:id="rId12"/>
    <p:sldId id="263" r:id="rId13"/>
    <p:sldId id="264" r:id="rId14"/>
    <p:sldId id="279" r:id="rId15"/>
    <p:sldId id="266" r:id="rId16"/>
    <p:sldId id="267" r:id="rId17"/>
    <p:sldId id="269" r:id="rId18"/>
  </p:sldIdLst>
  <p:sldSz cx="18288000" cy="10287000"/>
  <p:notesSz cx="6858000" cy="9144000"/>
  <p:embeddedFontLst>
    <p:embeddedFont>
      <p:font typeface="Aileron Bold" panose="00000800000000000000"/>
      <p:bold r:id="rId22"/>
    </p:embeddedFont>
    <p:embeddedFont>
      <p:font typeface="Open Sans" panose="020B0606030504020204"/>
      <p:regular r:id="rId23"/>
    </p:embeddedFont>
    <p:embeddedFont>
      <p:font typeface="Calibri" panose="020F0502020204030204" charset="0"/>
      <p:regular r:id="rId24"/>
      <p:bold r:id="rId25"/>
      <p:italic r:id="rId26"/>
      <p:boldItalic r:id="rId27"/>
    </p:embeddedFont>
    <p:embeddedFont>
      <p:font typeface="WenQuanYi" panose="020B0606030804020204" charset="-122"/>
      <p:regular r:id="rId28"/>
    </p:embeddedFont>
    <p:embeddedFont>
      <p:font typeface="黑体" panose="02010609060101010101" charset="-122"/>
      <p:regular r:id="rId29"/>
    </p:embeddedFont>
  </p:embeddedFontLst>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58"/>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4.xml"/><Relationship Id="rId3" Type="http://schemas.openxmlformats.org/officeDocument/2006/relationships/slide" Target="slides/slide1.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0" Type="http://schemas.openxmlformats.org/officeDocument/2006/relationships/slideLayout" Target="../slideLayouts/slideLayout7.xml"/><Relationship Id="rId2" Type="http://schemas.openxmlformats.org/officeDocument/2006/relationships/image" Target="../media/image2.svg"/><Relationship Id="rId19" Type="http://schemas.openxmlformats.org/officeDocument/2006/relationships/image" Target="../media/image19.png"/><Relationship Id="rId18" Type="http://schemas.openxmlformats.org/officeDocument/2006/relationships/image" Target="../media/image18.svg"/><Relationship Id="rId17" Type="http://schemas.openxmlformats.org/officeDocument/2006/relationships/image" Target="../media/image17.png"/><Relationship Id="rId16" Type="http://schemas.openxmlformats.org/officeDocument/2006/relationships/image" Target="../media/image16.svg"/><Relationship Id="rId15" Type="http://schemas.openxmlformats.org/officeDocument/2006/relationships/image" Target="../media/image15.png"/><Relationship Id="rId14" Type="http://schemas.openxmlformats.org/officeDocument/2006/relationships/image" Target="../media/image14.svg"/><Relationship Id="rId13" Type="http://schemas.openxmlformats.org/officeDocument/2006/relationships/image" Target="../media/image13.png"/><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image" Target="../media/image10.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2.xml"/><Relationship Id="rId6" Type="http://schemas.openxmlformats.org/officeDocument/2006/relationships/image" Target="../media/image30.png"/><Relationship Id="rId5" Type="http://schemas.openxmlformats.org/officeDocument/2006/relationships/tags" Target="../tags/tag1.xml"/><Relationship Id="rId4" Type="http://schemas.openxmlformats.org/officeDocument/2006/relationships/image" Target="../media/image26.png"/><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9" Type="http://schemas.openxmlformats.org/officeDocument/2006/relationships/image" Target="../media/image31.jpeg"/><Relationship Id="rId8" Type="http://schemas.openxmlformats.org/officeDocument/2006/relationships/image" Target="../media/image27.svg"/><Relationship Id="rId7" Type="http://schemas.openxmlformats.org/officeDocument/2006/relationships/image" Target="../media/image26.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3" Type="http://schemas.openxmlformats.org/officeDocument/2006/relationships/image" Target="../media/image22.png"/><Relationship Id="rId2" Type="http://schemas.openxmlformats.org/officeDocument/2006/relationships/image" Target="../media/image21.svg"/><Relationship Id="rId10" Type="http://schemas.openxmlformats.org/officeDocument/2006/relationships/slideLayout" Target="../slideLayouts/slideLayout7.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7.svg"/><Relationship Id="rId3"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9" Type="http://schemas.openxmlformats.org/officeDocument/2006/relationships/image" Target="../media/image29.jpeg"/><Relationship Id="rId8" Type="http://schemas.openxmlformats.org/officeDocument/2006/relationships/image" Target="../media/image27.svg"/><Relationship Id="rId7" Type="http://schemas.openxmlformats.org/officeDocument/2006/relationships/image" Target="../media/image26.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3" Type="http://schemas.openxmlformats.org/officeDocument/2006/relationships/image" Target="../media/image22.png"/><Relationship Id="rId2" Type="http://schemas.openxmlformats.org/officeDocument/2006/relationships/image" Target="../media/image21.svg"/><Relationship Id="rId10" Type="http://schemas.openxmlformats.org/officeDocument/2006/relationships/slideLayout" Target="../slideLayouts/slideLayout7.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png"/><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7.png"/><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png"/><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tags" Target="../tags/tag3.xml"/><Relationship Id="rId4" Type="http://schemas.openxmlformats.org/officeDocument/2006/relationships/image" Target="../media/image26.png"/><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8.svg"/><Relationship Id="rId3" Type="http://schemas.openxmlformats.org/officeDocument/2006/relationships/image" Target="../media/image17.png"/><Relationship Id="rId2" Type="http://schemas.openxmlformats.org/officeDocument/2006/relationships/image" Target="../media/image6.svg"/><Relationship Id="rId15" Type="http://schemas.openxmlformats.org/officeDocument/2006/relationships/slideLayout" Target="../slideLayouts/slideLayout7.xml"/><Relationship Id="rId14" Type="http://schemas.openxmlformats.org/officeDocument/2006/relationships/image" Target="../media/image4.svg"/><Relationship Id="rId13" Type="http://schemas.openxmlformats.org/officeDocument/2006/relationships/image" Target="../media/image3.png"/><Relationship Id="rId12" Type="http://schemas.openxmlformats.org/officeDocument/2006/relationships/image" Target="../media/image2.svg"/><Relationship Id="rId11" Type="http://schemas.openxmlformats.org/officeDocument/2006/relationships/image" Target="../media/image1.png"/><Relationship Id="rId10" Type="http://schemas.openxmlformats.org/officeDocument/2006/relationships/image" Target="../media/image14.sv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9" Type="http://schemas.openxmlformats.org/officeDocument/2006/relationships/image" Target="../media/image28.jpeg"/><Relationship Id="rId8" Type="http://schemas.openxmlformats.org/officeDocument/2006/relationships/image" Target="../media/image27.svg"/><Relationship Id="rId7" Type="http://schemas.openxmlformats.org/officeDocument/2006/relationships/image" Target="../media/image26.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3" Type="http://schemas.openxmlformats.org/officeDocument/2006/relationships/image" Target="../media/image22.png"/><Relationship Id="rId2" Type="http://schemas.openxmlformats.org/officeDocument/2006/relationships/image" Target="../media/image21.svg"/><Relationship Id="rId10" Type="http://schemas.openxmlformats.org/officeDocument/2006/relationships/slideLayout" Target="../slideLayouts/slideLayout7.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7.svg"/><Relationship Id="rId7" Type="http://schemas.openxmlformats.org/officeDocument/2006/relationships/image" Target="../media/image26.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s>
</file>

<file path=ppt/slides/_rels/slide5.xml.rels><?xml version="1.0" encoding="UTF-8" standalone="yes"?>
<Relationships xmlns="http://schemas.openxmlformats.org/package/2006/relationships"><Relationship Id="rId9" Type="http://schemas.openxmlformats.org/officeDocument/2006/relationships/image" Target="../media/image29.jpeg"/><Relationship Id="rId8" Type="http://schemas.openxmlformats.org/officeDocument/2006/relationships/image" Target="../media/image27.svg"/><Relationship Id="rId7" Type="http://schemas.openxmlformats.org/officeDocument/2006/relationships/image" Target="../media/image26.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3" Type="http://schemas.openxmlformats.org/officeDocument/2006/relationships/image" Target="../media/image22.png"/><Relationship Id="rId2" Type="http://schemas.openxmlformats.org/officeDocument/2006/relationships/image" Target="../media/image21.svg"/><Relationship Id="rId10" Type="http://schemas.openxmlformats.org/officeDocument/2006/relationships/slideLayout" Target="../slideLayouts/slideLayout7.xml"/><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8.svg"/><Relationship Id="rId3" Type="http://schemas.openxmlformats.org/officeDocument/2006/relationships/image" Target="../media/image17.png"/><Relationship Id="rId2" Type="http://schemas.openxmlformats.org/officeDocument/2006/relationships/image" Target="../media/image6.svg"/><Relationship Id="rId15" Type="http://schemas.openxmlformats.org/officeDocument/2006/relationships/slideLayout" Target="../slideLayouts/slideLayout7.xml"/><Relationship Id="rId14" Type="http://schemas.openxmlformats.org/officeDocument/2006/relationships/image" Target="../media/image4.svg"/><Relationship Id="rId13" Type="http://schemas.openxmlformats.org/officeDocument/2006/relationships/image" Target="../media/image3.png"/><Relationship Id="rId12" Type="http://schemas.openxmlformats.org/officeDocument/2006/relationships/image" Target="../media/image2.svg"/><Relationship Id="rId11" Type="http://schemas.openxmlformats.org/officeDocument/2006/relationships/image" Target="../media/image1.png"/><Relationship Id="rId10" Type="http://schemas.openxmlformats.org/officeDocument/2006/relationships/image" Target="../media/image14.sv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png"/><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7.png"/><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7.svg"/><Relationship Id="rId7" Type="http://schemas.openxmlformats.org/officeDocument/2006/relationships/image" Target="../media/image26.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png"/><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7.png"/><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FA"/>
        </a:solidFill>
        <a:effectLst/>
      </p:bgPr>
    </p:bg>
    <p:spTree>
      <p:nvGrpSpPr>
        <p:cNvPr id="1" name=""/>
        <p:cNvGrpSpPr/>
        <p:nvPr/>
      </p:nvGrpSpPr>
      <p:grpSpPr>
        <a:xfrm>
          <a:off x="0" y="0"/>
          <a:ext cx="0" cy="0"/>
          <a:chOff x="0" y="0"/>
          <a:chExt cx="0" cy="0"/>
        </a:xfrm>
      </p:grpSpPr>
      <p:sp>
        <p:nvSpPr>
          <p:cNvPr id="2" name="Freeform 2"/>
          <p:cNvSpPr/>
          <p:nvPr/>
        </p:nvSpPr>
        <p:spPr>
          <a:xfrm>
            <a:off x="13951900" y="6655063"/>
            <a:ext cx="4642934" cy="4114800"/>
          </a:xfrm>
          <a:custGeom>
            <a:avLst/>
            <a:gdLst/>
            <a:ahLst/>
            <a:cxnLst/>
            <a:rect l="l" t="t" r="r" b="b"/>
            <a:pathLst>
              <a:path w="4642934" h="4114800">
                <a:moveTo>
                  <a:pt x="0" y="0"/>
                </a:moveTo>
                <a:lnTo>
                  <a:pt x="4642934" y="0"/>
                </a:lnTo>
                <a:lnTo>
                  <a:pt x="4642934"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2336840">
            <a:off x="16993092" y="8589462"/>
            <a:ext cx="1834049" cy="2397450"/>
          </a:xfrm>
          <a:custGeom>
            <a:avLst/>
            <a:gdLst/>
            <a:ahLst/>
            <a:cxnLst/>
            <a:rect l="l" t="t" r="r" b="b"/>
            <a:pathLst>
              <a:path w="1834049" h="2397450">
                <a:moveTo>
                  <a:pt x="0" y="0"/>
                </a:moveTo>
                <a:lnTo>
                  <a:pt x="1834049" y="0"/>
                </a:lnTo>
                <a:lnTo>
                  <a:pt x="1834049" y="2397450"/>
                </a:lnTo>
                <a:lnTo>
                  <a:pt x="0" y="23974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4293809">
            <a:off x="61378" y="7666867"/>
            <a:ext cx="2836519" cy="3707869"/>
          </a:xfrm>
          <a:custGeom>
            <a:avLst/>
            <a:gdLst/>
            <a:ahLst/>
            <a:cxnLst/>
            <a:rect l="l" t="t" r="r" b="b"/>
            <a:pathLst>
              <a:path w="2836519" h="3707869">
                <a:moveTo>
                  <a:pt x="0" y="0"/>
                </a:moveTo>
                <a:lnTo>
                  <a:pt x="2836520" y="0"/>
                </a:lnTo>
                <a:lnTo>
                  <a:pt x="2836520" y="3707868"/>
                </a:lnTo>
                <a:lnTo>
                  <a:pt x="0" y="3707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4068957">
            <a:off x="14760886" y="-1274759"/>
            <a:ext cx="4606918" cy="4606918"/>
          </a:xfrm>
          <a:custGeom>
            <a:avLst/>
            <a:gdLst/>
            <a:ahLst/>
            <a:cxnLst/>
            <a:rect l="l" t="t" r="r" b="b"/>
            <a:pathLst>
              <a:path w="4606918" h="4606918">
                <a:moveTo>
                  <a:pt x="0" y="0"/>
                </a:moveTo>
                <a:lnTo>
                  <a:pt x="4606918" y="0"/>
                </a:lnTo>
                <a:lnTo>
                  <a:pt x="4606918" y="4606918"/>
                </a:lnTo>
                <a:lnTo>
                  <a:pt x="0" y="4606918"/>
                </a:lnTo>
                <a:lnTo>
                  <a:pt x="0" y="0"/>
                </a:lnTo>
                <a:close/>
              </a:path>
            </a:pathLst>
          </a:custGeom>
          <a:blipFill>
            <a:blip r:embed="rId7">
              <a:alphaModFix amt="71000"/>
              <a:extLst>
                <a:ext uri="{96DAC541-7B7A-43D3-8B79-37D633B846F1}">
                  <asvg:svgBlip xmlns:asvg="http://schemas.microsoft.com/office/drawing/2016/SVG/main" r:embed="rId8"/>
                </a:ext>
              </a:extLst>
            </a:blip>
            <a:stretch>
              <a:fillRect/>
            </a:stretch>
          </a:blipFill>
        </p:spPr>
      </p:sp>
      <p:sp>
        <p:nvSpPr>
          <p:cNvPr id="6" name="Freeform 6"/>
          <p:cNvSpPr/>
          <p:nvPr/>
        </p:nvSpPr>
        <p:spPr>
          <a:xfrm rot="-5326128">
            <a:off x="202301" y="-1136176"/>
            <a:ext cx="2784670" cy="3570090"/>
          </a:xfrm>
          <a:custGeom>
            <a:avLst/>
            <a:gdLst/>
            <a:ahLst/>
            <a:cxnLst/>
            <a:rect l="l" t="t" r="r" b="b"/>
            <a:pathLst>
              <a:path w="2784670" h="3570090">
                <a:moveTo>
                  <a:pt x="0" y="0"/>
                </a:moveTo>
                <a:lnTo>
                  <a:pt x="2784670" y="0"/>
                </a:lnTo>
                <a:lnTo>
                  <a:pt x="2784670" y="3570090"/>
                </a:lnTo>
                <a:lnTo>
                  <a:pt x="0" y="35700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7124576">
            <a:off x="-1159846" y="-293030"/>
            <a:ext cx="2908298" cy="3432540"/>
          </a:xfrm>
          <a:custGeom>
            <a:avLst/>
            <a:gdLst/>
            <a:ahLst/>
            <a:cxnLst/>
            <a:rect l="l" t="t" r="r" b="b"/>
            <a:pathLst>
              <a:path w="2908298" h="3432540">
                <a:moveTo>
                  <a:pt x="0" y="0"/>
                </a:moveTo>
                <a:lnTo>
                  <a:pt x="2908298" y="0"/>
                </a:lnTo>
                <a:lnTo>
                  <a:pt x="2908298" y="3432541"/>
                </a:lnTo>
                <a:lnTo>
                  <a:pt x="0" y="34325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804865">
            <a:off x="16396672" y="-1928299"/>
            <a:ext cx="3267590" cy="3856597"/>
          </a:xfrm>
          <a:custGeom>
            <a:avLst/>
            <a:gdLst/>
            <a:ahLst/>
            <a:cxnLst/>
            <a:rect l="l" t="t" r="r" b="b"/>
            <a:pathLst>
              <a:path w="3267590" h="3856597">
                <a:moveTo>
                  <a:pt x="0" y="0"/>
                </a:moveTo>
                <a:lnTo>
                  <a:pt x="3267590" y="0"/>
                </a:lnTo>
                <a:lnTo>
                  <a:pt x="3267590" y="3856598"/>
                </a:lnTo>
                <a:lnTo>
                  <a:pt x="0" y="3856598"/>
                </a:lnTo>
                <a:lnTo>
                  <a:pt x="0" y="0"/>
                </a:lnTo>
                <a:close/>
              </a:path>
            </a:pathLst>
          </a:custGeom>
          <a:blipFill>
            <a:blip r:embed="rId13">
              <a:alphaModFix amt="80000"/>
              <a:extLst>
                <a:ext uri="{96DAC541-7B7A-43D3-8B79-37D633B846F1}">
                  <asvg:svgBlip xmlns:asvg="http://schemas.microsoft.com/office/drawing/2016/SVG/main" r:embed="rId14"/>
                </a:ext>
              </a:extLst>
            </a:blip>
            <a:stretch>
              <a:fillRect/>
            </a:stretch>
          </a:blipFill>
        </p:spPr>
      </p:sp>
      <p:sp>
        <p:nvSpPr>
          <p:cNvPr id="9" name="Freeform 9"/>
          <p:cNvSpPr/>
          <p:nvPr/>
        </p:nvSpPr>
        <p:spPr>
          <a:xfrm>
            <a:off x="8361205" y="2080213"/>
            <a:ext cx="1565591" cy="1281827"/>
          </a:xfrm>
          <a:custGeom>
            <a:avLst/>
            <a:gdLst/>
            <a:ahLst/>
            <a:cxnLst/>
            <a:rect l="l" t="t" r="r" b="b"/>
            <a:pathLst>
              <a:path w="1565591" h="1281827">
                <a:moveTo>
                  <a:pt x="0" y="0"/>
                </a:moveTo>
                <a:lnTo>
                  <a:pt x="1565590" y="0"/>
                </a:lnTo>
                <a:lnTo>
                  <a:pt x="1565590" y="1281828"/>
                </a:lnTo>
                <a:lnTo>
                  <a:pt x="0" y="12818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rot="1838581">
            <a:off x="-3749976" y="7303685"/>
            <a:ext cx="8999366" cy="4434233"/>
          </a:xfrm>
          <a:custGeom>
            <a:avLst/>
            <a:gdLst/>
            <a:ahLst/>
            <a:cxnLst/>
            <a:rect l="l" t="t" r="r" b="b"/>
            <a:pathLst>
              <a:path w="8999366" h="4434233">
                <a:moveTo>
                  <a:pt x="0" y="0"/>
                </a:moveTo>
                <a:lnTo>
                  <a:pt x="8999366" y="0"/>
                </a:lnTo>
                <a:lnTo>
                  <a:pt x="8999366" y="4434233"/>
                </a:lnTo>
                <a:lnTo>
                  <a:pt x="0" y="443423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298769" y="768239"/>
            <a:ext cx="2735693" cy="520922"/>
          </a:xfrm>
          <a:custGeom>
            <a:avLst/>
            <a:gdLst/>
            <a:ahLst/>
            <a:cxnLst/>
            <a:rect l="l" t="t" r="r" b="b"/>
            <a:pathLst>
              <a:path w="2735693" h="520922">
                <a:moveTo>
                  <a:pt x="0" y="0"/>
                </a:moveTo>
                <a:lnTo>
                  <a:pt x="2735693" y="0"/>
                </a:lnTo>
                <a:lnTo>
                  <a:pt x="2735693" y="520922"/>
                </a:lnTo>
                <a:lnTo>
                  <a:pt x="0" y="520922"/>
                </a:lnTo>
                <a:lnTo>
                  <a:pt x="0" y="0"/>
                </a:lnTo>
                <a:close/>
              </a:path>
            </a:pathLst>
          </a:custGeom>
          <a:blipFill>
            <a:blip r:embed="rId19"/>
            <a:stretch>
              <a:fillRect/>
            </a:stretch>
          </a:blipFill>
        </p:spPr>
      </p:sp>
      <p:sp>
        <p:nvSpPr>
          <p:cNvPr id="12" name="TextBox 12"/>
          <p:cNvSpPr txBox="1"/>
          <p:nvPr/>
        </p:nvSpPr>
        <p:spPr>
          <a:xfrm>
            <a:off x="3945948" y="3333039"/>
            <a:ext cx="10396105" cy="1795145"/>
          </a:xfrm>
          <a:prstGeom prst="rect">
            <a:avLst/>
          </a:prstGeom>
        </p:spPr>
        <p:txBody>
          <a:bodyPr lIns="0" tIns="0" rIns="0" bIns="0" rtlCol="0" anchor="t">
            <a:spAutoFit/>
          </a:bodyPr>
          <a:lstStyle/>
          <a:p>
            <a:pPr algn="ctr">
              <a:lnSpc>
                <a:spcPts val="14000"/>
              </a:lnSpc>
            </a:pPr>
            <a:r>
              <a:rPr lang="en-US" sz="10000">
                <a:solidFill>
                  <a:srgbClr val="16496B"/>
                </a:solidFill>
                <a:latin typeface="黑体" panose="02010609060101010101" charset="-122"/>
                <a:sym typeface="+mn-ea"/>
              </a:rPr>
              <a:t> </a:t>
            </a:r>
            <a:r>
              <a:rPr lang="zh-CN" altLang="en-US" sz="10000">
                <a:solidFill>
                  <a:srgbClr val="16496B"/>
                </a:solidFill>
                <a:latin typeface="黑体" panose="02010609060101010101" charset="-122"/>
                <a:sym typeface="+mn-ea"/>
              </a:rPr>
              <a:t>论文阅读报告</a:t>
            </a:r>
            <a:endParaRPr lang="en-US" sz="10000">
              <a:solidFill>
                <a:srgbClr val="16496B"/>
              </a:solidFill>
              <a:latin typeface="思源黑体 1 Bold" panose="020B0800000000000000" charset="-122"/>
            </a:endParaRPr>
          </a:p>
        </p:txBody>
      </p:sp>
      <p:sp>
        <p:nvSpPr>
          <p:cNvPr id="13" name="TextBox 13"/>
          <p:cNvSpPr txBox="1"/>
          <p:nvPr/>
        </p:nvSpPr>
        <p:spPr>
          <a:xfrm>
            <a:off x="3945948" y="5116968"/>
            <a:ext cx="10396105" cy="688974"/>
          </a:xfrm>
          <a:prstGeom prst="rect">
            <a:avLst/>
          </a:prstGeom>
        </p:spPr>
        <p:txBody>
          <a:bodyPr lIns="0" tIns="0" rIns="0" bIns="0" rtlCol="0" anchor="t">
            <a:spAutoFit/>
          </a:bodyPr>
          <a:lstStyle/>
          <a:p>
            <a:pPr algn="ctr">
              <a:lnSpc>
                <a:spcPts val="5600"/>
              </a:lnSpc>
            </a:pPr>
            <a:r>
              <a:rPr lang="en-US" sz="4000" spc="1204">
                <a:solidFill>
                  <a:srgbClr val="16496B"/>
                </a:solidFill>
                <a:latin typeface="Aileron" panose="00000500000000000000"/>
              </a:rPr>
              <a:t>Morandi wind defense PPT</a:t>
            </a:r>
            <a:endParaRPr lang="en-US" sz="4000" spc="1204">
              <a:solidFill>
                <a:srgbClr val="16496B"/>
              </a:solidFill>
              <a:latin typeface="Aileron" panose="00000500000000000000"/>
            </a:endParaRPr>
          </a:p>
        </p:txBody>
      </p:sp>
      <p:sp>
        <p:nvSpPr>
          <p:cNvPr id="14" name="AutoShape 14"/>
          <p:cNvSpPr/>
          <p:nvPr/>
        </p:nvSpPr>
        <p:spPr>
          <a:xfrm>
            <a:off x="5897880" y="6257792"/>
            <a:ext cx="6492240" cy="0"/>
          </a:xfrm>
          <a:prstGeom prst="line">
            <a:avLst/>
          </a:prstGeom>
          <a:ln w="19050" cap="flat">
            <a:solidFill>
              <a:srgbClr val="F6B99D"/>
            </a:solidFill>
            <a:prstDash val="solid"/>
            <a:headEnd type="none" w="sm" len="sm"/>
            <a:tailEnd type="none" w="sm" len="sm"/>
          </a:ln>
        </p:spPr>
      </p:sp>
      <p:grpSp>
        <p:nvGrpSpPr>
          <p:cNvPr id="15" name="Group 15"/>
          <p:cNvGrpSpPr/>
          <p:nvPr/>
        </p:nvGrpSpPr>
        <p:grpSpPr>
          <a:xfrm rot="0">
            <a:off x="4636390" y="6693789"/>
            <a:ext cx="9705662" cy="538480"/>
            <a:chOff x="0" y="-66675"/>
            <a:chExt cx="12940883" cy="717973"/>
          </a:xfrm>
        </p:grpSpPr>
        <p:sp>
          <p:nvSpPr>
            <p:cNvPr id="16" name="TextBox 16"/>
            <p:cNvSpPr txBox="1"/>
            <p:nvPr/>
          </p:nvSpPr>
          <p:spPr>
            <a:xfrm>
              <a:off x="0" y="-66675"/>
              <a:ext cx="4966419" cy="717973"/>
            </a:xfrm>
            <a:prstGeom prst="rect">
              <a:avLst/>
            </a:prstGeom>
          </p:spPr>
          <p:txBody>
            <a:bodyPr lIns="0" tIns="0" rIns="0" bIns="0" rtlCol="0" anchor="t">
              <a:spAutoFit/>
            </a:bodyPr>
            <a:lstStyle/>
            <a:p>
              <a:pPr>
                <a:lnSpc>
                  <a:spcPts val="4200"/>
                </a:lnSpc>
              </a:pPr>
              <a:r>
                <a:rPr lang="en-US" sz="3000">
                  <a:solidFill>
                    <a:srgbClr val="16496B"/>
                  </a:solidFill>
                  <a:latin typeface="黑体" panose="02010609060101010101" charset="-122"/>
                  <a:sym typeface="+mn-ea"/>
                </a:rPr>
                <a:t> · </a:t>
              </a:r>
              <a:r>
                <a:rPr lang="zh-CN" altLang="en-US" sz="3000">
                  <a:solidFill>
                    <a:srgbClr val="16496B"/>
                  </a:solidFill>
                  <a:latin typeface="黑体" panose="02010609060101010101" charset="-122"/>
                  <a:sym typeface="+mn-ea"/>
                </a:rPr>
                <a:t>姓名：曹珉浩</a:t>
              </a:r>
              <a:endParaRPr lang="en-US" sz="3000">
                <a:solidFill>
                  <a:srgbClr val="16496B"/>
                </a:solidFill>
                <a:latin typeface="思源黑体 2" panose="020B0500000000000000" charset="-122"/>
              </a:endParaRPr>
            </a:p>
          </p:txBody>
        </p:sp>
        <p:sp>
          <p:nvSpPr>
            <p:cNvPr id="17" name="TextBox 17"/>
            <p:cNvSpPr txBox="1"/>
            <p:nvPr/>
          </p:nvSpPr>
          <p:spPr>
            <a:xfrm>
              <a:off x="6732968" y="-66675"/>
              <a:ext cx="6207915" cy="717973"/>
            </a:xfrm>
            <a:prstGeom prst="rect">
              <a:avLst/>
            </a:prstGeom>
          </p:spPr>
          <p:txBody>
            <a:bodyPr lIns="0" tIns="0" rIns="0" bIns="0" rtlCol="0" anchor="t">
              <a:spAutoFit/>
            </a:bodyPr>
            <a:lstStyle/>
            <a:p>
              <a:pPr algn="ctr">
                <a:lnSpc>
                  <a:spcPts val="4200"/>
                </a:lnSpc>
              </a:pPr>
              <a:r>
                <a:rPr lang="en-US" sz="3000">
                  <a:solidFill>
                    <a:srgbClr val="16496B"/>
                  </a:solidFill>
                  <a:latin typeface="思源黑体 2" panose="020B0500000000000000" charset="-122"/>
                </a:rPr>
                <a:t> · </a:t>
              </a:r>
              <a:r>
                <a:rPr lang="zh-CN" altLang="en-US" sz="3000">
                  <a:solidFill>
                    <a:srgbClr val="16496B"/>
                  </a:solidFill>
                  <a:latin typeface="思源黑体 2" panose="020B0500000000000000" charset="-122"/>
                </a:rPr>
                <a:t>学号：</a:t>
              </a:r>
              <a:r>
                <a:rPr lang="en-US" altLang="zh-CN" sz="3000">
                  <a:solidFill>
                    <a:srgbClr val="16496B"/>
                  </a:solidFill>
                  <a:latin typeface="思源黑体 2" panose="020B0500000000000000" charset="-122"/>
                </a:rPr>
                <a:t>2113619</a:t>
              </a:r>
              <a:endParaRPr lang="en-US" altLang="zh-CN" sz="3000">
                <a:solidFill>
                  <a:srgbClr val="16496B"/>
                </a:solidFill>
                <a:latin typeface="思源黑体 2" panose="020B0500000000000000" charset="-122"/>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FA"/>
        </a:solidFill>
        <a:effectLst/>
      </p:bgPr>
    </p:bg>
    <p:spTree>
      <p:nvGrpSpPr>
        <p:cNvPr id="1" name=""/>
        <p:cNvGrpSpPr/>
        <p:nvPr/>
      </p:nvGrpSpPr>
      <p:grpSpPr>
        <a:xfrm>
          <a:off x="0" y="0"/>
          <a:ext cx="0" cy="0"/>
          <a:chOff x="0" y="0"/>
          <a:chExt cx="0" cy="0"/>
        </a:xfrm>
      </p:grpSpPr>
      <p:sp>
        <p:nvSpPr>
          <p:cNvPr id="2" name="Freeform 2"/>
          <p:cNvSpPr/>
          <p:nvPr/>
        </p:nvSpPr>
        <p:spPr>
          <a:xfrm rot="4188315">
            <a:off x="-3517084" y="-4769368"/>
            <a:ext cx="7773009" cy="7462089"/>
          </a:xfrm>
          <a:custGeom>
            <a:avLst/>
            <a:gdLst/>
            <a:ahLst/>
            <a:cxnLst/>
            <a:rect l="l" t="t" r="r" b="b"/>
            <a:pathLst>
              <a:path w="7773009" h="7462089">
                <a:moveTo>
                  <a:pt x="0" y="0"/>
                </a:moveTo>
                <a:lnTo>
                  <a:pt x="7773009" y="0"/>
                </a:lnTo>
                <a:lnTo>
                  <a:pt x="7773009" y="7462089"/>
                </a:lnTo>
                <a:lnTo>
                  <a:pt x="0" y="7462089"/>
                </a:lnTo>
                <a:lnTo>
                  <a:pt x="0" y="0"/>
                </a:lnTo>
                <a:close/>
              </a:path>
            </a:pathLst>
          </a:custGeom>
          <a:blipFill>
            <a:blip r:embed="rId1"/>
            <a:stretch>
              <a:fillRect/>
            </a:stretch>
          </a:blipFill>
        </p:spPr>
      </p:sp>
      <p:grpSp>
        <p:nvGrpSpPr>
          <p:cNvPr id="3" name="Group 3"/>
          <p:cNvGrpSpPr/>
          <p:nvPr/>
        </p:nvGrpSpPr>
        <p:grpSpPr>
          <a:xfrm rot="0">
            <a:off x="13634448" y="6377143"/>
            <a:ext cx="9521218" cy="9999086"/>
            <a:chOff x="0" y="0"/>
            <a:chExt cx="12694958" cy="13332115"/>
          </a:xfrm>
        </p:grpSpPr>
        <p:sp>
          <p:nvSpPr>
            <p:cNvPr id="4" name="Freeform 4"/>
            <p:cNvSpPr/>
            <p:nvPr/>
          </p:nvSpPr>
          <p:spPr>
            <a:xfrm rot="-1299492">
              <a:off x="1908412" y="1423094"/>
              <a:ext cx="9446518" cy="9068657"/>
            </a:xfrm>
            <a:custGeom>
              <a:avLst/>
              <a:gdLst/>
              <a:ahLst/>
              <a:cxnLst/>
              <a:rect l="l" t="t" r="r" b="b"/>
              <a:pathLst>
                <a:path w="9446518" h="9068657">
                  <a:moveTo>
                    <a:pt x="0" y="0"/>
                  </a:moveTo>
                  <a:lnTo>
                    <a:pt x="9446518" y="0"/>
                  </a:lnTo>
                  <a:lnTo>
                    <a:pt x="9446518" y="9068657"/>
                  </a:lnTo>
                  <a:lnTo>
                    <a:pt x="0" y="9068657"/>
                  </a:lnTo>
                  <a:lnTo>
                    <a:pt x="0" y="0"/>
                  </a:lnTo>
                  <a:close/>
                </a:path>
              </a:pathLst>
            </a:custGeom>
            <a:blipFill>
              <a:blip r:embed="rId2"/>
              <a:stretch>
                <a:fillRect/>
              </a:stretch>
            </a:blipFill>
          </p:spPr>
        </p:sp>
        <p:sp>
          <p:nvSpPr>
            <p:cNvPr id="5" name="Freeform 5"/>
            <p:cNvSpPr/>
            <p:nvPr/>
          </p:nvSpPr>
          <p:spPr>
            <a:xfrm rot="812167">
              <a:off x="930097" y="3283892"/>
              <a:ext cx="9446518" cy="9068657"/>
            </a:xfrm>
            <a:custGeom>
              <a:avLst/>
              <a:gdLst/>
              <a:ahLst/>
              <a:cxnLst/>
              <a:rect l="l" t="t" r="r" b="b"/>
              <a:pathLst>
                <a:path w="9446518" h="9068657">
                  <a:moveTo>
                    <a:pt x="0" y="0"/>
                  </a:moveTo>
                  <a:lnTo>
                    <a:pt x="9446518" y="0"/>
                  </a:lnTo>
                  <a:lnTo>
                    <a:pt x="9446518" y="9068657"/>
                  </a:lnTo>
                  <a:lnTo>
                    <a:pt x="0" y="9068657"/>
                  </a:lnTo>
                  <a:lnTo>
                    <a:pt x="0" y="0"/>
                  </a:lnTo>
                  <a:close/>
                </a:path>
              </a:pathLst>
            </a:custGeom>
            <a:blipFill>
              <a:blip r:embed="rId3"/>
              <a:stretch>
                <a:fillRect/>
              </a:stretch>
            </a:blipFill>
          </p:spPr>
        </p:sp>
      </p:grpSp>
      <p:sp>
        <p:nvSpPr>
          <p:cNvPr id="6" name="Freeform 6"/>
          <p:cNvSpPr/>
          <p:nvPr/>
        </p:nvSpPr>
        <p:spPr>
          <a:xfrm rot="2534271">
            <a:off x="-4337359" y="-3575806"/>
            <a:ext cx="6599853" cy="6335859"/>
          </a:xfrm>
          <a:custGeom>
            <a:avLst/>
            <a:gdLst/>
            <a:ahLst/>
            <a:cxnLst/>
            <a:rect l="l" t="t" r="r" b="b"/>
            <a:pathLst>
              <a:path w="6599853" h="6335859">
                <a:moveTo>
                  <a:pt x="0" y="0"/>
                </a:moveTo>
                <a:lnTo>
                  <a:pt x="6599854" y="0"/>
                </a:lnTo>
                <a:lnTo>
                  <a:pt x="6599854" y="6335859"/>
                </a:lnTo>
                <a:lnTo>
                  <a:pt x="0" y="6335859"/>
                </a:lnTo>
                <a:lnTo>
                  <a:pt x="0" y="0"/>
                </a:lnTo>
                <a:close/>
              </a:path>
            </a:pathLst>
          </a:custGeom>
          <a:blipFill>
            <a:blip r:embed="rId4"/>
            <a:stretch>
              <a:fillRect/>
            </a:stretch>
          </a:blipFill>
        </p:spPr>
      </p:sp>
      <p:sp>
        <p:nvSpPr>
          <p:cNvPr id="18" name="TextBox 18"/>
          <p:cNvSpPr txBox="1"/>
          <p:nvPr/>
        </p:nvSpPr>
        <p:spPr>
          <a:xfrm>
            <a:off x="4386150" y="787574"/>
            <a:ext cx="9515917" cy="1974850"/>
          </a:xfrm>
          <a:prstGeom prst="rect">
            <a:avLst/>
          </a:prstGeom>
        </p:spPr>
        <p:txBody>
          <a:bodyPr lIns="0" tIns="0" rIns="0" bIns="0" rtlCol="0" anchor="t">
            <a:spAutoFit/>
          </a:bodyPr>
          <a:lstStyle/>
          <a:p>
            <a:pPr algn="ctr">
              <a:lnSpc>
                <a:spcPts val="7700"/>
              </a:lnSpc>
              <a:spcBef>
                <a:spcPct val="0"/>
              </a:spcBef>
            </a:pPr>
            <a:r>
              <a:rPr lang="en-US" sz="5500">
                <a:solidFill>
                  <a:srgbClr val="16496B"/>
                </a:solidFill>
                <a:ea typeface="黑体" panose="02010609060101010101" charset="-122"/>
                <a:sym typeface="+mn-ea"/>
              </a:rPr>
              <a:t>多视图超图对比策略学习</a:t>
            </a:r>
            <a:r>
              <a:rPr lang="zh-CN" altLang="en-US" sz="5500">
                <a:solidFill>
                  <a:srgbClr val="16496B"/>
                </a:solidFill>
                <a:ea typeface="黑体" panose="02010609060101010101" charset="-122"/>
                <a:sym typeface="+mn-ea"/>
              </a:rPr>
              <a:t>组成</a:t>
            </a:r>
            <a:endParaRPr lang="zh-CN" altLang="en-US" sz="5500">
              <a:solidFill>
                <a:srgbClr val="16496B"/>
              </a:solidFill>
              <a:ea typeface="黑体" panose="02010609060101010101" charset="-122"/>
            </a:endParaRPr>
          </a:p>
          <a:p>
            <a:pPr algn="ctr">
              <a:lnSpc>
                <a:spcPts val="7700"/>
              </a:lnSpc>
              <a:spcBef>
                <a:spcPct val="0"/>
              </a:spcBef>
            </a:pPr>
            <a:endParaRPr lang="en-US" sz="5500">
              <a:solidFill>
                <a:srgbClr val="16496B"/>
              </a:solidFill>
              <a:ea typeface="思源黑体 1 Bold" panose="020B0800000000000000" charset="-122"/>
            </a:endParaRPr>
          </a:p>
        </p:txBody>
      </p:sp>
      <p:sp>
        <p:nvSpPr>
          <p:cNvPr id="19" name="TextBox 19"/>
          <p:cNvSpPr txBox="1"/>
          <p:nvPr/>
        </p:nvSpPr>
        <p:spPr>
          <a:xfrm>
            <a:off x="4386150" y="1879394"/>
            <a:ext cx="9515917" cy="318770"/>
          </a:xfrm>
          <a:prstGeom prst="rect">
            <a:avLst/>
          </a:prstGeom>
        </p:spPr>
        <p:txBody>
          <a:bodyPr lIns="0" tIns="0" rIns="0" bIns="0" rtlCol="0" anchor="t">
            <a:spAutoFit/>
          </a:bodyPr>
          <a:lstStyle/>
          <a:p>
            <a:pPr algn="ctr">
              <a:lnSpc>
                <a:spcPts val="2490"/>
              </a:lnSpc>
            </a:pPr>
            <a:r>
              <a:rPr lang="en-US" sz="2130" spc="70">
                <a:solidFill>
                  <a:srgbClr val="16496B"/>
                </a:solidFill>
                <a:latin typeface="Aileron" panose="00000500000000000000"/>
              </a:rPr>
              <a:t>Multi-view hypergraph comparison strategy learning composition</a:t>
            </a:r>
            <a:endParaRPr lang="en-US" sz="2130" spc="70">
              <a:solidFill>
                <a:srgbClr val="16496B"/>
              </a:solidFill>
              <a:latin typeface="Aileron" panose="00000500000000000000"/>
            </a:endParaRPr>
          </a:p>
        </p:txBody>
      </p:sp>
      <p:pic>
        <p:nvPicPr>
          <p:cNvPr id="26" name="图片 25"/>
          <p:cNvPicPr>
            <a:picLocks noChangeAspect="1"/>
          </p:cNvPicPr>
          <p:nvPr>
            <p:custDataLst>
              <p:tags r:id="rId5"/>
            </p:custDataLst>
          </p:nvPr>
        </p:nvPicPr>
        <p:blipFill>
          <a:blip r:embed="rId6"/>
          <a:stretch>
            <a:fillRect/>
          </a:stretch>
        </p:blipFill>
        <p:spPr>
          <a:xfrm>
            <a:off x="495300" y="2986405"/>
            <a:ext cx="11285220" cy="4842510"/>
          </a:xfrm>
          <a:prstGeom prst="rect">
            <a:avLst/>
          </a:prstGeom>
        </p:spPr>
      </p:pic>
      <p:sp>
        <p:nvSpPr>
          <p:cNvPr id="28" name="TextBox 20"/>
          <p:cNvSpPr txBox="1"/>
          <p:nvPr>
            <p:custDataLst>
              <p:tags r:id="rId7"/>
            </p:custDataLst>
          </p:nvPr>
        </p:nvSpPr>
        <p:spPr>
          <a:xfrm>
            <a:off x="12192000" y="3390900"/>
            <a:ext cx="5255895" cy="3751580"/>
          </a:xfrm>
          <a:prstGeom prst="rect">
            <a:avLst/>
          </a:prstGeom>
        </p:spPr>
        <p:txBody>
          <a:bodyPr lIns="0" tIns="0" rIns="0" bIns="0" rtlCol="0" anchor="t">
            <a:noAutofit/>
          </a:bodyPr>
          <a:lstStyle/>
          <a:p>
            <a:pPr>
              <a:lnSpc>
                <a:spcPts val="2700"/>
              </a:lnSpc>
            </a:pPr>
            <a:r>
              <a:rPr lang="zh-CN" altLang="en-US" sz="2000" spc="45">
                <a:solidFill>
                  <a:srgbClr val="5A7981"/>
                </a:solidFill>
                <a:ea typeface="黑体" panose="02010609060101010101" charset="-122"/>
              </a:rPr>
              <a:t>多视图超图</a:t>
            </a:r>
            <a:r>
              <a:rPr lang="en-US" sz="2000" spc="45">
                <a:solidFill>
                  <a:srgbClr val="5A7981"/>
                </a:solidFill>
                <a:ea typeface="黑体" panose="02010609060101010101" charset="-122"/>
              </a:rPr>
              <a:t>主要包含四个模块：</a:t>
            </a:r>
            <a:endParaRPr lang="en-US" sz="2000" spc="45">
              <a:solidFill>
                <a:srgbClr val="5A7981"/>
              </a:solidFill>
              <a:ea typeface="黑体" panose="02010609060101010101" charset="-122"/>
            </a:endParaRPr>
          </a:p>
          <a:p>
            <a:pPr>
              <a:lnSpc>
                <a:spcPts val="2700"/>
              </a:lnSpc>
            </a:pPr>
            <a:r>
              <a:rPr lang="en-US" sz="2000" spc="45">
                <a:solidFill>
                  <a:srgbClr val="5A7981"/>
                </a:solidFill>
                <a:ea typeface="黑体" panose="02010609060101010101" charset="-122"/>
              </a:rPr>
              <a:t> (a)多视图超图构建，从三个视图动态捕获复用关系</a:t>
            </a:r>
            <a:endParaRPr lang="en-US" sz="2000" spc="45">
              <a:solidFill>
                <a:srgbClr val="5A7981"/>
              </a:solidFill>
              <a:ea typeface="黑体" panose="02010609060101010101" charset="-122"/>
            </a:endParaRPr>
          </a:p>
          <a:p>
            <a:pPr>
              <a:lnSpc>
                <a:spcPts val="2700"/>
              </a:lnSpc>
            </a:pPr>
            <a:r>
              <a:rPr lang="en-US" sz="2000" spc="45">
                <a:solidFill>
                  <a:srgbClr val="5A7981"/>
                </a:solidFill>
                <a:ea typeface="黑体" panose="02010609060101010101" charset="-122"/>
              </a:rPr>
              <a:t> (b) 基于超图的状态编码器，捕获动态超图中的图结构和顺序建模</a:t>
            </a:r>
            <a:endParaRPr lang="en-US" sz="2000" spc="45">
              <a:solidFill>
                <a:srgbClr val="5A7981"/>
              </a:solidFill>
              <a:ea typeface="黑体" panose="02010609060101010101" charset="-122"/>
            </a:endParaRPr>
          </a:p>
          <a:p>
            <a:pPr>
              <a:lnSpc>
                <a:spcPts val="2700"/>
              </a:lnSpc>
            </a:pPr>
            <a:r>
              <a:rPr lang="en-US" sz="2000" spc="45">
                <a:solidFill>
                  <a:srgbClr val="5A7981"/>
                </a:solidFill>
                <a:ea typeface="黑体" panose="02010609060101010101" charset="-122"/>
              </a:rPr>
              <a:t> (c)跨视图对比学习，保持不同视图的用户偏好的固有特征和相关性</a:t>
            </a:r>
            <a:endParaRPr lang="en-US" sz="2000" spc="45">
              <a:solidFill>
                <a:srgbClr val="5A7981"/>
              </a:solidFill>
              <a:ea typeface="黑体" panose="02010609060101010101" charset="-122"/>
            </a:endParaRPr>
          </a:p>
          <a:p>
            <a:pPr>
              <a:lnSpc>
                <a:spcPts val="2700"/>
              </a:lnSpc>
            </a:pPr>
            <a:r>
              <a:rPr lang="en-US" sz="2000" spc="45">
                <a:solidFill>
                  <a:srgbClr val="5A7981"/>
                </a:solidFill>
                <a:ea typeface="黑体" panose="02010609060101010101" charset="-122"/>
              </a:rPr>
              <a:t> (d)动作决策策略学习，根据学习到的动态用户偏好来决定下一步动作。 （最佳彩色视图。）</a:t>
            </a:r>
            <a:endParaRPr lang="en-US" sz="2000" spc="45">
              <a:solidFill>
                <a:srgbClr val="5A7981"/>
              </a:solidFill>
              <a:ea typeface="黑体" panose="0201060906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FA"/>
        </a:solidFill>
        <a:effectLst/>
      </p:bgPr>
    </p:bg>
    <p:spTree>
      <p:nvGrpSpPr>
        <p:cNvPr id="1" name=""/>
        <p:cNvGrpSpPr/>
        <p:nvPr/>
      </p:nvGrpSpPr>
      <p:grpSpPr>
        <a:xfrm>
          <a:off x="0" y="0"/>
          <a:ext cx="0" cy="0"/>
          <a:chOff x="0" y="0"/>
          <a:chExt cx="0" cy="0"/>
        </a:xfrm>
      </p:grpSpPr>
      <p:sp>
        <p:nvSpPr>
          <p:cNvPr id="2" name="Freeform 2"/>
          <p:cNvSpPr/>
          <p:nvPr/>
        </p:nvSpPr>
        <p:spPr>
          <a:xfrm rot="4188315">
            <a:off x="-3517084" y="-4769368"/>
            <a:ext cx="7773009" cy="7462089"/>
          </a:xfrm>
          <a:custGeom>
            <a:avLst/>
            <a:gdLst/>
            <a:ahLst/>
            <a:cxnLst/>
            <a:rect l="l" t="t" r="r" b="b"/>
            <a:pathLst>
              <a:path w="7773009" h="7462089">
                <a:moveTo>
                  <a:pt x="0" y="0"/>
                </a:moveTo>
                <a:lnTo>
                  <a:pt x="7773009" y="0"/>
                </a:lnTo>
                <a:lnTo>
                  <a:pt x="7773009" y="7462089"/>
                </a:lnTo>
                <a:lnTo>
                  <a:pt x="0" y="746208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3634448" y="6377143"/>
            <a:ext cx="9521218" cy="9999086"/>
            <a:chOff x="0" y="0"/>
            <a:chExt cx="12694958" cy="13332115"/>
          </a:xfrm>
        </p:grpSpPr>
        <p:sp>
          <p:nvSpPr>
            <p:cNvPr id="4" name="Freeform 4"/>
            <p:cNvSpPr/>
            <p:nvPr/>
          </p:nvSpPr>
          <p:spPr>
            <a:xfrm rot="-1299492">
              <a:off x="1908412" y="1423094"/>
              <a:ext cx="9446518" cy="9068657"/>
            </a:xfrm>
            <a:custGeom>
              <a:avLst/>
              <a:gdLst/>
              <a:ahLst/>
              <a:cxnLst/>
              <a:rect l="l" t="t" r="r" b="b"/>
              <a:pathLst>
                <a:path w="9446518" h="9068657">
                  <a:moveTo>
                    <a:pt x="0" y="0"/>
                  </a:moveTo>
                  <a:lnTo>
                    <a:pt x="9446518" y="0"/>
                  </a:lnTo>
                  <a:lnTo>
                    <a:pt x="9446518" y="9068657"/>
                  </a:lnTo>
                  <a:lnTo>
                    <a:pt x="0" y="90686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812167">
              <a:off x="930097" y="3283892"/>
              <a:ext cx="9446518" cy="9068657"/>
            </a:xfrm>
            <a:custGeom>
              <a:avLst/>
              <a:gdLst/>
              <a:ahLst/>
              <a:cxnLst/>
              <a:rect l="l" t="t" r="r" b="b"/>
              <a:pathLst>
                <a:path w="9446518" h="9068657">
                  <a:moveTo>
                    <a:pt x="0" y="0"/>
                  </a:moveTo>
                  <a:lnTo>
                    <a:pt x="9446518" y="0"/>
                  </a:lnTo>
                  <a:lnTo>
                    <a:pt x="9446518" y="9068657"/>
                  </a:lnTo>
                  <a:lnTo>
                    <a:pt x="0" y="90686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6" name="Freeform 6"/>
          <p:cNvSpPr/>
          <p:nvPr/>
        </p:nvSpPr>
        <p:spPr>
          <a:xfrm rot="2534271">
            <a:off x="-4337359" y="-3575806"/>
            <a:ext cx="6599853" cy="6335859"/>
          </a:xfrm>
          <a:custGeom>
            <a:avLst/>
            <a:gdLst/>
            <a:ahLst/>
            <a:cxnLst/>
            <a:rect l="l" t="t" r="r" b="b"/>
            <a:pathLst>
              <a:path w="6599853" h="6335859">
                <a:moveTo>
                  <a:pt x="0" y="0"/>
                </a:moveTo>
                <a:lnTo>
                  <a:pt x="6599854" y="0"/>
                </a:lnTo>
                <a:lnTo>
                  <a:pt x="6599854" y="6335859"/>
                </a:lnTo>
                <a:lnTo>
                  <a:pt x="0" y="63358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7" name="Group 7"/>
          <p:cNvGrpSpPr/>
          <p:nvPr/>
        </p:nvGrpSpPr>
        <p:grpSpPr>
          <a:xfrm rot="0">
            <a:off x="1396332" y="2757899"/>
            <a:ext cx="6542500" cy="6295094"/>
            <a:chOff x="0" y="0"/>
            <a:chExt cx="844744" cy="812800"/>
          </a:xfrm>
        </p:grpSpPr>
        <p:sp>
          <p:nvSpPr>
            <p:cNvPr id="8" name="Freeform 8"/>
            <p:cNvSpPr/>
            <p:nvPr/>
          </p:nvSpPr>
          <p:spPr>
            <a:xfrm>
              <a:off x="17786" y="0"/>
              <a:ext cx="809173" cy="812800"/>
            </a:xfrm>
            <a:custGeom>
              <a:avLst/>
              <a:gdLst/>
              <a:ahLst/>
              <a:cxnLst/>
              <a:rect l="l" t="t" r="r" b="b"/>
              <a:pathLst>
                <a:path w="809173" h="812800">
                  <a:moveTo>
                    <a:pt x="404586" y="0"/>
                  </a:moveTo>
                  <a:cubicBezTo>
                    <a:pt x="628325" y="1001"/>
                    <a:pt x="809173" y="182659"/>
                    <a:pt x="809173" y="406400"/>
                  </a:cubicBezTo>
                  <a:cubicBezTo>
                    <a:pt x="809173" y="630141"/>
                    <a:pt x="628325" y="811799"/>
                    <a:pt x="404586" y="812800"/>
                  </a:cubicBezTo>
                  <a:cubicBezTo>
                    <a:pt x="180847" y="811799"/>
                    <a:pt x="0" y="630141"/>
                    <a:pt x="0" y="406400"/>
                  </a:cubicBezTo>
                  <a:cubicBezTo>
                    <a:pt x="0" y="182659"/>
                    <a:pt x="180847" y="1001"/>
                    <a:pt x="404586" y="0"/>
                  </a:cubicBezTo>
                  <a:close/>
                </a:path>
              </a:pathLst>
            </a:custGeom>
            <a:solidFill>
              <a:srgbClr val="000000">
                <a:alpha val="0"/>
              </a:srgbClr>
            </a:solidFill>
            <a:ln w="28575">
              <a:solidFill>
                <a:srgbClr val="7495AB"/>
              </a:solidFill>
            </a:ln>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0" name="Group 10"/>
          <p:cNvGrpSpPr>
            <a:grpSpLocks noChangeAspect="1"/>
          </p:cNvGrpSpPr>
          <p:nvPr/>
        </p:nvGrpSpPr>
        <p:grpSpPr>
          <a:xfrm rot="0">
            <a:off x="1812400" y="3433418"/>
            <a:ext cx="5039564" cy="5039544"/>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24976" r="-24976"/>
              </a:stretch>
            </a:blipFill>
          </p:spPr>
        </p:sp>
      </p:grpSp>
      <p:grpSp>
        <p:nvGrpSpPr>
          <p:cNvPr id="12" name="Group 12"/>
          <p:cNvGrpSpPr/>
          <p:nvPr/>
        </p:nvGrpSpPr>
        <p:grpSpPr>
          <a:xfrm rot="0">
            <a:off x="6418807" y="3177836"/>
            <a:ext cx="866315" cy="866315"/>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495AB"/>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0">
            <a:off x="6418807" y="7834314"/>
            <a:ext cx="866315" cy="866315"/>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495AB"/>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8" name="Group 18"/>
          <p:cNvGrpSpPr/>
          <p:nvPr/>
        </p:nvGrpSpPr>
        <p:grpSpPr>
          <a:xfrm rot="0">
            <a:off x="7505674" y="5472289"/>
            <a:ext cx="866315" cy="866315"/>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B99D"/>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21" name="TextBox 21"/>
          <p:cNvSpPr txBox="1"/>
          <p:nvPr/>
        </p:nvSpPr>
        <p:spPr>
          <a:xfrm>
            <a:off x="7938831" y="2835181"/>
            <a:ext cx="6913526" cy="1000125"/>
          </a:xfrm>
          <a:prstGeom prst="rect">
            <a:avLst/>
          </a:prstGeom>
        </p:spPr>
        <p:txBody>
          <a:bodyPr lIns="0" tIns="0" rIns="0" bIns="0" rtlCol="0" anchor="t">
            <a:spAutoFit/>
          </a:bodyPr>
          <a:lstStyle/>
          <a:p>
            <a:pPr>
              <a:lnSpc>
                <a:spcPts val="3900"/>
              </a:lnSpc>
            </a:pPr>
            <a:r>
              <a:rPr lang="en-US" sz="3365">
                <a:solidFill>
                  <a:srgbClr val="16496B"/>
                </a:solidFill>
                <a:ea typeface="黑体" panose="02010609060101010101" charset="-122"/>
                <a:sym typeface="+mn-ea"/>
              </a:rPr>
              <a:t>社交信息的动态过滤和利用</a:t>
            </a:r>
            <a:endParaRPr lang="en-US" sz="3365">
              <a:solidFill>
                <a:srgbClr val="16496B"/>
              </a:solidFill>
              <a:ea typeface="黑体" panose="02010609060101010101" charset="-122"/>
            </a:endParaRPr>
          </a:p>
          <a:p>
            <a:pPr>
              <a:lnSpc>
                <a:spcPts val="3900"/>
              </a:lnSpc>
            </a:pPr>
            <a:endParaRPr lang="en-US" sz="3365">
              <a:solidFill>
                <a:srgbClr val="16496B"/>
              </a:solidFill>
              <a:ea typeface="思源黑体 1 Bold" panose="020B0800000000000000" charset="-122"/>
            </a:endParaRPr>
          </a:p>
        </p:txBody>
      </p:sp>
      <p:sp>
        <p:nvSpPr>
          <p:cNvPr id="22" name="TextBox 22"/>
          <p:cNvSpPr txBox="1"/>
          <p:nvPr/>
        </p:nvSpPr>
        <p:spPr>
          <a:xfrm>
            <a:off x="7938831" y="7697149"/>
            <a:ext cx="6913526" cy="1000125"/>
          </a:xfrm>
          <a:prstGeom prst="rect">
            <a:avLst/>
          </a:prstGeom>
        </p:spPr>
        <p:txBody>
          <a:bodyPr lIns="0" tIns="0" rIns="0" bIns="0" rtlCol="0" anchor="t">
            <a:spAutoFit/>
          </a:bodyPr>
          <a:lstStyle/>
          <a:p>
            <a:pPr>
              <a:lnSpc>
                <a:spcPts val="3900"/>
              </a:lnSpc>
            </a:pPr>
            <a:r>
              <a:rPr lang="en-US" sz="3365">
                <a:solidFill>
                  <a:srgbClr val="16496B"/>
                </a:solidFill>
                <a:ea typeface="黑体" panose="02010609060101010101" charset="-122"/>
                <a:sym typeface="+mn-ea"/>
              </a:rPr>
              <a:t>从不同视图中学习用户偏好的聚合</a:t>
            </a:r>
            <a:endParaRPr lang="en-US" sz="3365">
              <a:solidFill>
                <a:srgbClr val="16496B"/>
              </a:solidFill>
              <a:ea typeface="黑体" panose="02010609060101010101" charset="-122"/>
            </a:endParaRPr>
          </a:p>
          <a:p>
            <a:pPr>
              <a:lnSpc>
                <a:spcPts val="3900"/>
              </a:lnSpc>
            </a:pPr>
            <a:endParaRPr lang="en-US" sz="3365">
              <a:solidFill>
                <a:srgbClr val="16496B"/>
              </a:solidFill>
              <a:ea typeface="思源黑体 1 Bold" panose="020B0800000000000000" charset="-122"/>
            </a:endParaRPr>
          </a:p>
        </p:txBody>
      </p:sp>
      <p:sp>
        <p:nvSpPr>
          <p:cNvPr id="23" name="TextBox 23"/>
          <p:cNvSpPr txBox="1"/>
          <p:nvPr/>
        </p:nvSpPr>
        <p:spPr>
          <a:xfrm>
            <a:off x="8777951" y="5177377"/>
            <a:ext cx="6913526" cy="1000125"/>
          </a:xfrm>
          <a:prstGeom prst="rect">
            <a:avLst/>
          </a:prstGeom>
        </p:spPr>
        <p:txBody>
          <a:bodyPr lIns="0" tIns="0" rIns="0" bIns="0" rtlCol="0" anchor="t">
            <a:spAutoFit/>
          </a:bodyPr>
          <a:lstStyle/>
          <a:p>
            <a:pPr>
              <a:lnSpc>
                <a:spcPts val="3900"/>
              </a:lnSpc>
            </a:pPr>
            <a:r>
              <a:rPr lang="en-US" sz="3365">
                <a:solidFill>
                  <a:srgbClr val="F6B99D"/>
                </a:solidFill>
                <a:ea typeface="黑体" panose="02010609060101010101" charset="-122"/>
                <a:sym typeface="+mn-ea"/>
              </a:rPr>
              <a:t>超图的制定</a:t>
            </a:r>
            <a:endParaRPr lang="en-US" sz="3365">
              <a:solidFill>
                <a:srgbClr val="F6B99D"/>
              </a:solidFill>
              <a:ea typeface="黑体" panose="02010609060101010101" charset="-122"/>
            </a:endParaRPr>
          </a:p>
          <a:p>
            <a:pPr>
              <a:lnSpc>
                <a:spcPts val="3900"/>
              </a:lnSpc>
            </a:pPr>
            <a:endParaRPr lang="en-US" sz="3365">
              <a:solidFill>
                <a:srgbClr val="F6B99D"/>
              </a:solidFill>
              <a:ea typeface="思源黑体 1 Bold" panose="020B0800000000000000" charset="-122"/>
            </a:endParaRPr>
          </a:p>
        </p:txBody>
      </p:sp>
      <p:sp>
        <p:nvSpPr>
          <p:cNvPr id="24" name="TextBox 24"/>
          <p:cNvSpPr txBox="1"/>
          <p:nvPr/>
        </p:nvSpPr>
        <p:spPr>
          <a:xfrm>
            <a:off x="7938831" y="3426438"/>
            <a:ext cx="6913526" cy="1330960"/>
          </a:xfrm>
          <a:prstGeom prst="rect">
            <a:avLst/>
          </a:prstGeom>
        </p:spPr>
        <p:txBody>
          <a:bodyPr lIns="0" tIns="0" rIns="0" bIns="0" rtlCol="0" anchor="t">
            <a:spAutoFit/>
          </a:bodyPr>
          <a:lstStyle/>
          <a:p>
            <a:pPr>
              <a:lnSpc>
                <a:spcPts val="2595"/>
              </a:lnSpc>
            </a:pPr>
            <a:r>
              <a:rPr lang="en-US" sz="1730" spc="43">
                <a:solidFill>
                  <a:srgbClr val="737373"/>
                </a:solidFill>
                <a:ea typeface="黑体" panose="02010609060101010101" charset="-122"/>
                <a:sym typeface="+mn-ea"/>
              </a:rPr>
              <a:t>社交信息通常包含用户朋友的所有历史交互，这对于当前对话中的动态用户偏好来说可能是嘈杂的，因为只有满足当前对话的朋友偏好才有助于动态用户偏好学习</a:t>
            </a:r>
            <a:endParaRPr lang="en-US" sz="1730" spc="43">
              <a:solidFill>
                <a:srgbClr val="737373"/>
              </a:solidFill>
              <a:ea typeface="黑体" panose="02010609060101010101" charset="-122"/>
            </a:endParaRPr>
          </a:p>
          <a:p>
            <a:pPr>
              <a:lnSpc>
                <a:spcPts val="2595"/>
              </a:lnSpc>
            </a:pPr>
            <a:endParaRPr lang="en-US" sz="1730" spc="43">
              <a:solidFill>
                <a:srgbClr val="737373"/>
              </a:solidFill>
              <a:ea typeface="思源黑体 2" panose="020B0500000000000000" charset="-122"/>
            </a:endParaRPr>
          </a:p>
        </p:txBody>
      </p:sp>
      <p:sp>
        <p:nvSpPr>
          <p:cNvPr id="25" name="TextBox 25"/>
          <p:cNvSpPr txBox="1"/>
          <p:nvPr/>
        </p:nvSpPr>
        <p:spPr>
          <a:xfrm>
            <a:off x="7938831" y="8288406"/>
            <a:ext cx="6913526" cy="665480"/>
          </a:xfrm>
          <a:prstGeom prst="rect">
            <a:avLst/>
          </a:prstGeom>
        </p:spPr>
        <p:txBody>
          <a:bodyPr lIns="0" tIns="0" rIns="0" bIns="0" rtlCol="0" anchor="t">
            <a:spAutoFit/>
          </a:bodyPr>
          <a:lstStyle/>
          <a:p>
            <a:pPr>
              <a:lnSpc>
                <a:spcPts val="2595"/>
              </a:lnSpc>
            </a:pPr>
            <a:r>
              <a:rPr lang="en-US" sz="1730" spc="43">
                <a:solidFill>
                  <a:srgbClr val="737373"/>
                </a:solidFill>
                <a:ea typeface="黑体" panose="02010609060101010101" charset="-122"/>
                <a:sym typeface="+mn-ea"/>
              </a:rPr>
              <a:t>这可能会掩盖不同视图中偏好分布的固有特征以及它们之间的相关性</a:t>
            </a:r>
            <a:r>
              <a:rPr lang="zh-CN" altLang="en-US" sz="1730" spc="43">
                <a:solidFill>
                  <a:srgbClr val="737373"/>
                </a:solidFill>
                <a:ea typeface="黑体" panose="02010609060101010101" charset="-122"/>
                <a:sym typeface="+mn-ea"/>
              </a:rPr>
              <a:t>，来自相同视图的用户偏好应该比来自不同视图的用户偏好更相似</a:t>
            </a:r>
            <a:endParaRPr lang="en-US" sz="1730" spc="43">
              <a:solidFill>
                <a:srgbClr val="737373"/>
              </a:solidFill>
              <a:ea typeface="思源黑体 2" panose="020B0500000000000000" charset="-122"/>
            </a:endParaRPr>
          </a:p>
        </p:txBody>
      </p:sp>
      <p:sp>
        <p:nvSpPr>
          <p:cNvPr id="26" name="TextBox 26"/>
          <p:cNvSpPr txBox="1"/>
          <p:nvPr/>
        </p:nvSpPr>
        <p:spPr>
          <a:xfrm>
            <a:off x="8777951" y="5768634"/>
            <a:ext cx="6913526" cy="1663700"/>
          </a:xfrm>
          <a:prstGeom prst="rect">
            <a:avLst/>
          </a:prstGeom>
        </p:spPr>
        <p:txBody>
          <a:bodyPr lIns="0" tIns="0" rIns="0" bIns="0" rtlCol="0" anchor="t">
            <a:spAutoFit/>
          </a:bodyPr>
          <a:lstStyle/>
          <a:p>
            <a:pPr>
              <a:lnSpc>
                <a:spcPts val="2595"/>
              </a:lnSpc>
            </a:pPr>
            <a:r>
              <a:rPr lang="en-US" sz="1730" spc="43">
                <a:solidFill>
                  <a:srgbClr val="737373"/>
                </a:solidFill>
                <a:ea typeface="黑体" panose="02010609060101010101" charset="-122"/>
                <a:sym typeface="+mn-ea"/>
              </a:rPr>
              <a:t>在CRS场景中，主要存在三种多重关系模式，即用户喜欢/不喜欢满足某些属性的项目（喜欢/不喜欢视图）以及用户共享对项目的偏好 和一些朋友（社会</a:t>
            </a:r>
            <a:r>
              <a:rPr lang="zh-CN" altLang="en-US" sz="1730" spc="43">
                <a:solidFill>
                  <a:srgbClr val="737373"/>
                </a:solidFill>
                <a:ea typeface="黑体" panose="02010609060101010101" charset="-122"/>
                <a:sym typeface="+mn-ea"/>
              </a:rPr>
              <a:t>视图</a:t>
            </a:r>
            <a:r>
              <a:rPr lang="en-US" sz="1730" spc="43">
                <a:solidFill>
                  <a:srgbClr val="737373"/>
                </a:solidFill>
                <a:ea typeface="黑体" panose="02010609060101010101" charset="-122"/>
                <a:sym typeface="+mn-ea"/>
              </a:rPr>
              <a:t>）。 每个关系模式对应一种超边，这些超边是在交互对话过程中连续生成的</a:t>
            </a:r>
            <a:endParaRPr lang="en-US" sz="1730" spc="43">
              <a:solidFill>
                <a:srgbClr val="737373"/>
              </a:solidFill>
              <a:ea typeface="黑体" panose="02010609060101010101" charset="-122"/>
            </a:endParaRPr>
          </a:p>
          <a:p>
            <a:pPr>
              <a:lnSpc>
                <a:spcPts val="2595"/>
              </a:lnSpc>
            </a:pPr>
            <a:endParaRPr lang="en-US" sz="1730" spc="43">
              <a:solidFill>
                <a:srgbClr val="737373"/>
              </a:solidFill>
              <a:ea typeface="思源黑体 2" panose="020B0500000000000000" charset="-122"/>
            </a:endParaRPr>
          </a:p>
        </p:txBody>
      </p:sp>
      <p:sp>
        <p:nvSpPr>
          <p:cNvPr id="27" name="TextBox 27"/>
          <p:cNvSpPr txBox="1"/>
          <p:nvPr/>
        </p:nvSpPr>
        <p:spPr>
          <a:xfrm>
            <a:off x="4386150" y="787574"/>
            <a:ext cx="9515917" cy="987425"/>
          </a:xfrm>
          <a:prstGeom prst="rect">
            <a:avLst/>
          </a:prstGeom>
        </p:spPr>
        <p:txBody>
          <a:bodyPr lIns="0" tIns="0" rIns="0" bIns="0" rtlCol="0" anchor="t">
            <a:spAutoFit/>
          </a:bodyPr>
          <a:lstStyle/>
          <a:p>
            <a:pPr algn="ctr">
              <a:lnSpc>
                <a:spcPts val="7700"/>
              </a:lnSpc>
              <a:spcBef>
                <a:spcPct val="0"/>
              </a:spcBef>
            </a:pPr>
            <a:r>
              <a:rPr lang="zh-CN" altLang="en-US" sz="5500">
                <a:solidFill>
                  <a:srgbClr val="16496B"/>
                </a:solidFill>
                <a:ea typeface="黑体" panose="02010609060101010101" charset="-122"/>
                <a:sym typeface="+mn-ea"/>
              </a:rPr>
              <a:t>构建超图的挑战</a:t>
            </a:r>
            <a:endParaRPr lang="en-US" sz="5500">
              <a:solidFill>
                <a:srgbClr val="16496B"/>
              </a:solidFill>
              <a:ea typeface="思源黑体 1 Bold" panose="020B0800000000000000" charset="-122"/>
            </a:endParaRPr>
          </a:p>
        </p:txBody>
      </p:sp>
      <p:sp>
        <p:nvSpPr>
          <p:cNvPr id="28" name="TextBox 28"/>
          <p:cNvSpPr txBox="1"/>
          <p:nvPr/>
        </p:nvSpPr>
        <p:spPr>
          <a:xfrm>
            <a:off x="4386150" y="1879394"/>
            <a:ext cx="9515917" cy="318770"/>
          </a:xfrm>
          <a:prstGeom prst="rect">
            <a:avLst/>
          </a:prstGeom>
        </p:spPr>
        <p:txBody>
          <a:bodyPr lIns="0" tIns="0" rIns="0" bIns="0" rtlCol="0" anchor="t">
            <a:spAutoFit/>
          </a:bodyPr>
          <a:lstStyle/>
          <a:p>
            <a:pPr algn="ctr">
              <a:lnSpc>
                <a:spcPts val="2490"/>
              </a:lnSpc>
            </a:pPr>
            <a:r>
              <a:rPr lang="en-US" sz="2130" spc="70">
                <a:solidFill>
                  <a:srgbClr val="16496B"/>
                </a:solidFill>
                <a:latin typeface="Aileron" panose="00000500000000000000"/>
              </a:rPr>
              <a:t>Challenges in building hypergraphs</a:t>
            </a:r>
            <a:endParaRPr lang="en-US" sz="2130" spc="70">
              <a:solidFill>
                <a:srgbClr val="16496B"/>
              </a:solidFill>
              <a:latin typeface="Aileron" panose="00000500000000000000"/>
            </a:endParaRPr>
          </a:p>
        </p:txBody>
      </p:sp>
      <p:sp>
        <p:nvSpPr>
          <p:cNvPr id="29" name="TextBox 29"/>
          <p:cNvSpPr txBox="1"/>
          <p:nvPr/>
        </p:nvSpPr>
        <p:spPr>
          <a:xfrm>
            <a:off x="6418807" y="3175121"/>
            <a:ext cx="866315" cy="786021"/>
          </a:xfrm>
          <a:prstGeom prst="rect">
            <a:avLst/>
          </a:prstGeom>
        </p:spPr>
        <p:txBody>
          <a:bodyPr lIns="0" tIns="0" rIns="0" bIns="0" rtlCol="0" anchor="t">
            <a:spAutoFit/>
          </a:bodyPr>
          <a:lstStyle/>
          <a:p>
            <a:pPr algn="ctr">
              <a:lnSpc>
                <a:spcPts val="6445"/>
              </a:lnSpc>
              <a:spcBef>
                <a:spcPct val="0"/>
              </a:spcBef>
            </a:pPr>
            <a:r>
              <a:rPr lang="en-US" sz="4605" spc="193">
                <a:solidFill>
                  <a:srgbClr val="FFFFFF"/>
                </a:solidFill>
                <a:latin typeface="Open Sans" panose="020B0606030504020204"/>
              </a:rPr>
              <a:t>1</a:t>
            </a:r>
            <a:endParaRPr lang="en-US" sz="4605" spc="193">
              <a:solidFill>
                <a:srgbClr val="FFFFFF"/>
              </a:solidFill>
              <a:latin typeface="Open Sans" panose="020B0606030504020204"/>
            </a:endParaRPr>
          </a:p>
        </p:txBody>
      </p:sp>
      <p:sp>
        <p:nvSpPr>
          <p:cNvPr id="30" name="TextBox 30"/>
          <p:cNvSpPr txBox="1"/>
          <p:nvPr/>
        </p:nvSpPr>
        <p:spPr>
          <a:xfrm>
            <a:off x="6418807" y="7831599"/>
            <a:ext cx="866315" cy="786021"/>
          </a:xfrm>
          <a:prstGeom prst="rect">
            <a:avLst/>
          </a:prstGeom>
        </p:spPr>
        <p:txBody>
          <a:bodyPr lIns="0" tIns="0" rIns="0" bIns="0" rtlCol="0" anchor="t">
            <a:spAutoFit/>
          </a:bodyPr>
          <a:lstStyle/>
          <a:p>
            <a:pPr algn="ctr">
              <a:lnSpc>
                <a:spcPts val="6445"/>
              </a:lnSpc>
              <a:spcBef>
                <a:spcPct val="0"/>
              </a:spcBef>
            </a:pPr>
            <a:r>
              <a:rPr lang="en-US" sz="4605" spc="193">
                <a:solidFill>
                  <a:srgbClr val="FFFFFF"/>
                </a:solidFill>
                <a:latin typeface="Open Sans" panose="020B0606030504020204"/>
              </a:rPr>
              <a:t>3</a:t>
            </a:r>
            <a:endParaRPr lang="en-US" sz="4605" spc="193">
              <a:solidFill>
                <a:srgbClr val="FFFFFF"/>
              </a:solidFill>
              <a:latin typeface="Open Sans" panose="020B0606030504020204"/>
            </a:endParaRPr>
          </a:p>
        </p:txBody>
      </p:sp>
      <p:sp>
        <p:nvSpPr>
          <p:cNvPr id="31" name="TextBox 31"/>
          <p:cNvSpPr txBox="1"/>
          <p:nvPr/>
        </p:nvSpPr>
        <p:spPr>
          <a:xfrm>
            <a:off x="7505674" y="5469573"/>
            <a:ext cx="866315" cy="786021"/>
          </a:xfrm>
          <a:prstGeom prst="rect">
            <a:avLst/>
          </a:prstGeom>
        </p:spPr>
        <p:txBody>
          <a:bodyPr lIns="0" tIns="0" rIns="0" bIns="0" rtlCol="0" anchor="t">
            <a:spAutoFit/>
          </a:bodyPr>
          <a:lstStyle/>
          <a:p>
            <a:pPr algn="ctr">
              <a:lnSpc>
                <a:spcPts val="6445"/>
              </a:lnSpc>
              <a:spcBef>
                <a:spcPct val="0"/>
              </a:spcBef>
            </a:pPr>
            <a:r>
              <a:rPr lang="en-US" sz="4605" spc="193">
                <a:solidFill>
                  <a:srgbClr val="FFFFFF"/>
                </a:solidFill>
                <a:latin typeface="Open Sans" panose="020B0606030504020204"/>
              </a:rPr>
              <a:t>2</a:t>
            </a:r>
            <a:endParaRPr lang="en-US" sz="4605" spc="193">
              <a:solidFill>
                <a:srgbClr val="FFFFFF"/>
              </a:solidFill>
              <a:latin typeface="Open Sans" panose="020B0606030504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88315">
            <a:off x="-3517084" y="-4769368"/>
            <a:ext cx="7773009" cy="7462089"/>
          </a:xfrm>
          <a:custGeom>
            <a:avLst/>
            <a:gdLst/>
            <a:ahLst/>
            <a:cxnLst/>
            <a:rect l="l" t="t" r="r" b="b"/>
            <a:pathLst>
              <a:path w="7773009" h="7462089">
                <a:moveTo>
                  <a:pt x="0" y="0"/>
                </a:moveTo>
                <a:lnTo>
                  <a:pt x="7773009" y="0"/>
                </a:lnTo>
                <a:lnTo>
                  <a:pt x="7773009" y="7462089"/>
                </a:lnTo>
                <a:lnTo>
                  <a:pt x="0" y="746208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2534271">
            <a:off x="-4337359" y="-3575806"/>
            <a:ext cx="6599853" cy="6335859"/>
          </a:xfrm>
          <a:custGeom>
            <a:avLst/>
            <a:gdLst/>
            <a:ahLst/>
            <a:cxnLst/>
            <a:rect l="l" t="t" r="r" b="b"/>
            <a:pathLst>
              <a:path w="6599853" h="6335859">
                <a:moveTo>
                  <a:pt x="0" y="0"/>
                </a:moveTo>
                <a:lnTo>
                  <a:pt x="6599854" y="0"/>
                </a:lnTo>
                <a:lnTo>
                  <a:pt x="6599854" y="6335859"/>
                </a:lnTo>
                <a:lnTo>
                  <a:pt x="0" y="63358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0">
            <a:off x="1028700" y="2902281"/>
            <a:ext cx="16230600" cy="2899268"/>
            <a:chOff x="0" y="0"/>
            <a:chExt cx="4274726" cy="763593"/>
          </a:xfrm>
        </p:grpSpPr>
        <p:sp>
          <p:nvSpPr>
            <p:cNvPr id="5" name="Freeform 5"/>
            <p:cNvSpPr/>
            <p:nvPr/>
          </p:nvSpPr>
          <p:spPr>
            <a:xfrm>
              <a:off x="0" y="0"/>
              <a:ext cx="4274726" cy="763593"/>
            </a:xfrm>
            <a:custGeom>
              <a:avLst/>
              <a:gdLst/>
              <a:ahLst/>
              <a:cxnLst/>
              <a:rect l="l" t="t" r="r" b="b"/>
              <a:pathLst>
                <a:path w="4274726" h="763593">
                  <a:moveTo>
                    <a:pt x="0" y="0"/>
                  </a:moveTo>
                  <a:lnTo>
                    <a:pt x="4274726" y="0"/>
                  </a:lnTo>
                  <a:lnTo>
                    <a:pt x="4274726" y="763593"/>
                  </a:lnTo>
                  <a:lnTo>
                    <a:pt x="0" y="763593"/>
                  </a:lnTo>
                  <a:close/>
                </a:path>
              </a:pathLst>
            </a:custGeom>
            <a:solidFill>
              <a:srgbClr val="7495AB"/>
            </a:solidFill>
          </p:spPr>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2520"/>
                </a:lnSpc>
              </a:pPr>
            </a:p>
          </p:txBody>
        </p:sp>
      </p:grpSp>
      <p:grpSp>
        <p:nvGrpSpPr>
          <p:cNvPr id="7" name="Group 7"/>
          <p:cNvGrpSpPr/>
          <p:nvPr/>
        </p:nvGrpSpPr>
        <p:grpSpPr>
          <a:xfrm rot="0">
            <a:off x="13634448" y="6377143"/>
            <a:ext cx="9521218" cy="9999086"/>
            <a:chOff x="0" y="0"/>
            <a:chExt cx="12694958" cy="13332115"/>
          </a:xfrm>
        </p:grpSpPr>
        <p:sp>
          <p:nvSpPr>
            <p:cNvPr id="8" name="Freeform 8"/>
            <p:cNvSpPr/>
            <p:nvPr/>
          </p:nvSpPr>
          <p:spPr>
            <a:xfrm rot="-1299492">
              <a:off x="1908412" y="1423094"/>
              <a:ext cx="9446518" cy="9068657"/>
            </a:xfrm>
            <a:custGeom>
              <a:avLst/>
              <a:gdLst/>
              <a:ahLst/>
              <a:cxnLst/>
              <a:rect l="l" t="t" r="r" b="b"/>
              <a:pathLst>
                <a:path w="9446518" h="9068657">
                  <a:moveTo>
                    <a:pt x="0" y="0"/>
                  </a:moveTo>
                  <a:lnTo>
                    <a:pt x="9446518" y="0"/>
                  </a:lnTo>
                  <a:lnTo>
                    <a:pt x="9446518" y="9068657"/>
                  </a:lnTo>
                  <a:lnTo>
                    <a:pt x="0" y="90686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812167">
              <a:off x="930097" y="3283892"/>
              <a:ext cx="9446518" cy="9068657"/>
            </a:xfrm>
            <a:custGeom>
              <a:avLst/>
              <a:gdLst/>
              <a:ahLst/>
              <a:cxnLst/>
              <a:rect l="l" t="t" r="r" b="b"/>
              <a:pathLst>
                <a:path w="9446518" h="9068657">
                  <a:moveTo>
                    <a:pt x="0" y="0"/>
                  </a:moveTo>
                  <a:lnTo>
                    <a:pt x="9446518" y="0"/>
                  </a:lnTo>
                  <a:lnTo>
                    <a:pt x="9446518" y="9068657"/>
                  </a:lnTo>
                  <a:lnTo>
                    <a:pt x="0" y="90686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10" name="Group 10"/>
          <p:cNvGrpSpPr/>
          <p:nvPr/>
        </p:nvGrpSpPr>
        <p:grpSpPr>
          <a:xfrm rot="0">
            <a:off x="1028700" y="6201599"/>
            <a:ext cx="16230600" cy="2899268"/>
            <a:chOff x="0" y="0"/>
            <a:chExt cx="4274726" cy="763593"/>
          </a:xfrm>
        </p:grpSpPr>
        <p:sp>
          <p:nvSpPr>
            <p:cNvPr id="11" name="Freeform 11"/>
            <p:cNvSpPr/>
            <p:nvPr/>
          </p:nvSpPr>
          <p:spPr>
            <a:xfrm>
              <a:off x="0" y="0"/>
              <a:ext cx="4274726" cy="763593"/>
            </a:xfrm>
            <a:custGeom>
              <a:avLst/>
              <a:gdLst/>
              <a:ahLst/>
              <a:cxnLst/>
              <a:rect l="l" t="t" r="r" b="b"/>
              <a:pathLst>
                <a:path w="4274726" h="763593">
                  <a:moveTo>
                    <a:pt x="0" y="0"/>
                  </a:moveTo>
                  <a:lnTo>
                    <a:pt x="4274726" y="0"/>
                  </a:lnTo>
                  <a:lnTo>
                    <a:pt x="4274726" y="763593"/>
                  </a:lnTo>
                  <a:lnTo>
                    <a:pt x="0" y="763593"/>
                  </a:lnTo>
                  <a:close/>
                </a:path>
              </a:pathLst>
            </a:custGeom>
            <a:solidFill>
              <a:srgbClr val="000000">
                <a:alpha val="0"/>
              </a:srgbClr>
            </a:solidFill>
            <a:ln w="38100">
              <a:solidFill>
                <a:srgbClr val="7495AB"/>
              </a:solidFill>
            </a:ln>
          </p:spPr>
        </p:sp>
        <p:sp>
          <p:nvSpPr>
            <p:cNvPr id="12" name="TextBox 12"/>
            <p:cNvSpPr txBox="1"/>
            <p:nvPr/>
          </p:nvSpPr>
          <p:spPr>
            <a:xfrm>
              <a:off x="0" y="-9525"/>
              <a:ext cx="812800" cy="822325"/>
            </a:xfrm>
            <a:prstGeom prst="rect">
              <a:avLst/>
            </a:prstGeom>
          </p:spPr>
          <p:txBody>
            <a:bodyPr lIns="50800" tIns="50800" rIns="50800" bIns="50800" rtlCol="0" anchor="ctr"/>
            <a:lstStyle/>
            <a:p>
              <a:pPr algn="ctr">
                <a:lnSpc>
                  <a:spcPts val="2520"/>
                </a:lnSpc>
              </a:pPr>
            </a:p>
          </p:txBody>
        </p:sp>
      </p:grpSp>
      <p:sp>
        <p:nvSpPr>
          <p:cNvPr id="13" name="TextBox 13"/>
          <p:cNvSpPr txBox="1"/>
          <p:nvPr/>
        </p:nvSpPr>
        <p:spPr>
          <a:xfrm>
            <a:off x="4385945" y="787400"/>
            <a:ext cx="9516110" cy="1091565"/>
          </a:xfrm>
          <a:prstGeom prst="rect">
            <a:avLst/>
          </a:prstGeom>
        </p:spPr>
        <p:txBody>
          <a:bodyPr lIns="0" tIns="0" rIns="0" bIns="0" rtlCol="0" anchor="t">
            <a:noAutofit/>
          </a:bodyPr>
          <a:lstStyle/>
          <a:p>
            <a:pPr algn="ctr">
              <a:lnSpc>
                <a:spcPts val="7700"/>
              </a:lnSpc>
              <a:spcBef>
                <a:spcPct val="0"/>
              </a:spcBef>
            </a:pPr>
            <a:r>
              <a:rPr lang="zh-CN" altLang="en-US" sz="5500">
                <a:solidFill>
                  <a:srgbClr val="16496B"/>
                </a:solidFill>
                <a:ea typeface="思源黑体 1 Bold" panose="020B0800000000000000" charset="-122"/>
              </a:rPr>
              <a:t>基于超图的状态</a:t>
            </a:r>
            <a:r>
              <a:rPr lang="zh-CN" altLang="en-US" sz="5500">
                <a:solidFill>
                  <a:srgbClr val="16496B"/>
                </a:solidFill>
                <a:ea typeface="思源黑体 1 Bold" panose="020B0800000000000000" charset="-122"/>
              </a:rPr>
              <a:t>编码器</a:t>
            </a:r>
            <a:endParaRPr lang="zh-CN" altLang="en-US" sz="5500">
              <a:solidFill>
                <a:srgbClr val="16496B"/>
              </a:solidFill>
              <a:ea typeface="思源黑体 1 Bold" panose="020B0800000000000000" charset="-122"/>
            </a:endParaRPr>
          </a:p>
        </p:txBody>
      </p:sp>
      <p:sp>
        <p:nvSpPr>
          <p:cNvPr id="14" name="TextBox 14"/>
          <p:cNvSpPr txBox="1"/>
          <p:nvPr/>
        </p:nvSpPr>
        <p:spPr>
          <a:xfrm>
            <a:off x="4386150" y="1879394"/>
            <a:ext cx="9515917" cy="318770"/>
          </a:xfrm>
          <a:prstGeom prst="rect">
            <a:avLst/>
          </a:prstGeom>
        </p:spPr>
        <p:txBody>
          <a:bodyPr lIns="0" tIns="0" rIns="0" bIns="0" rtlCol="0" anchor="t">
            <a:spAutoFit/>
          </a:bodyPr>
          <a:lstStyle/>
          <a:p>
            <a:pPr algn="ctr">
              <a:lnSpc>
                <a:spcPts val="2490"/>
              </a:lnSpc>
            </a:pPr>
            <a:r>
              <a:rPr lang="en-US" sz="2130" spc="70">
                <a:solidFill>
                  <a:srgbClr val="16496B"/>
                </a:solidFill>
                <a:latin typeface="Aileron" panose="00000500000000000000"/>
              </a:rPr>
              <a:t>Hypergraph-based state encoder</a:t>
            </a:r>
            <a:endParaRPr lang="en-US" sz="2130" spc="70">
              <a:solidFill>
                <a:srgbClr val="16496B"/>
              </a:solidFill>
              <a:latin typeface="Aileron" panose="00000500000000000000"/>
            </a:endParaRPr>
          </a:p>
        </p:txBody>
      </p:sp>
      <p:sp>
        <p:nvSpPr>
          <p:cNvPr id="15" name="TextBox 15"/>
          <p:cNvSpPr txBox="1"/>
          <p:nvPr/>
        </p:nvSpPr>
        <p:spPr>
          <a:xfrm>
            <a:off x="1568083" y="3255348"/>
            <a:ext cx="11090841" cy="538480"/>
          </a:xfrm>
          <a:prstGeom prst="rect">
            <a:avLst/>
          </a:prstGeom>
        </p:spPr>
        <p:txBody>
          <a:bodyPr lIns="0" tIns="0" rIns="0" bIns="0" rtlCol="0" anchor="t">
            <a:spAutoFit/>
          </a:bodyPr>
          <a:lstStyle/>
          <a:p>
            <a:pPr>
              <a:lnSpc>
                <a:spcPts val="4200"/>
              </a:lnSpc>
            </a:pPr>
            <a:r>
              <a:rPr lang="en-US" sz="3500">
                <a:solidFill>
                  <a:srgbClr val="FFFFFF"/>
                </a:solidFill>
                <a:ea typeface="黑体" panose="02010609060101010101" charset="-122"/>
                <a:sym typeface="+mn-ea"/>
              </a:rPr>
              <a:t>超图消息传递范式</a:t>
            </a:r>
            <a:endParaRPr lang="en-US" sz="3500">
              <a:solidFill>
                <a:srgbClr val="FFFFFF"/>
              </a:solidFill>
              <a:ea typeface="思源黑体 1 Bold" panose="020B0800000000000000" charset="-122"/>
            </a:endParaRPr>
          </a:p>
        </p:txBody>
      </p:sp>
      <p:sp>
        <p:nvSpPr>
          <p:cNvPr id="16" name="TextBox 16"/>
          <p:cNvSpPr txBox="1"/>
          <p:nvPr/>
        </p:nvSpPr>
        <p:spPr>
          <a:xfrm>
            <a:off x="1568083" y="6554666"/>
            <a:ext cx="11090841" cy="538480"/>
          </a:xfrm>
          <a:prstGeom prst="rect">
            <a:avLst/>
          </a:prstGeom>
        </p:spPr>
        <p:txBody>
          <a:bodyPr lIns="0" tIns="0" rIns="0" bIns="0" rtlCol="0" anchor="t">
            <a:spAutoFit/>
          </a:bodyPr>
          <a:lstStyle/>
          <a:p>
            <a:pPr>
              <a:lnSpc>
                <a:spcPts val="4200"/>
              </a:lnSpc>
            </a:pPr>
            <a:r>
              <a:rPr lang="en-US" sz="3500">
                <a:solidFill>
                  <a:srgbClr val="5A7981"/>
                </a:solidFill>
                <a:ea typeface="黑体" panose="02010609060101010101" charset="-122"/>
                <a:sym typeface="+mn-ea"/>
              </a:rPr>
              <a:t>分层超图状态编码器</a:t>
            </a:r>
            <a:endParaRPr lang="en-US" sz="3500">
              <a:solidFill>
                <a:srgbClr val="5A7981"/>
              </a:solidFill>
              <a:ea typeface="思源黑体 1 Bold" panose="020B0800000000000000" charset="-122"/>
            </a:endParaRPr>
          </a:p>
        </p:txBody>
      </p:sp>
      <p:sp>
        <p:nvSpPr>
          <p:cNvPr id="17" name="TextBox 17"/>
          <p:cNvSpPr txBox="1"/>
          <p:nvPr/>
        </p:nvSpPr>
        <p:spPr>
          <a:xfrm>
            <a:off x="1568083" y="4049658"/>
            <a:ext cx="11090841" cy="1384935"/>
          </a:xfrm>
          <a:prstGeom prst="rect">
            <a:avLst/>
          </a:prstGeom>
        </p:spPr>
        <p:txBody>
          <a:bodyPr lIns="0" tIns="0" rIns="0" bIns="0" rtlCol="0" anchor="t">
            <a:spAutoFit/>
          </a:bodyPr>
          <a:lstStyle/>
          <a:p>
            <a:pPr marL="0" lvl="1" indent="-194310">
              <a:lnSpc>
                <a:spcPts val="3600"/>
              </a:lnSpc>
              <a:buFont typeface="Arial" panose="020B0604020202020204"/>
              <a:buChar char="•"/>
            </a:pPr>
            <a:r>
              <a:rPr lang="en-US" spc="44">
                <a:solidFill>
                  <a:srgbClr val="FFFFFF"/>
                </a:solidFill>
                <a:ea typeface="黑体" panose="02010609060101010101" charset="-122"/>
                <a:sym typeface="+mn-ea"/>
              </a:rPr>
              <a:t>受超图 泛化边缘概念以连接两个以上节点的优势的启发，赋予 MHCPL 捕获超图消息传递架构下的多路复用关系</a:t>
            </a:r>
            <a:r>
              <a:rPr lang="zh-CN" altLang="en-US" spc="44">
                <a:solidFill>
                  <a:srgbClr val="FFFFFF"/>
                </a:solidFill>
                <a:ea typeface="黑体" panose="02010609060101010101" charset="-122"/>
                <a:sym typeface="+mn-ea"/>
              </a:rPr>
              <a:t>，并且没有跳数限制</a:t>
            </a:r>
            <a:endParaRPr lang="zh-CN" altLang="en-US" spc="44">
              <a:solidFill>
                <a:srgbClr val="FFFFFF"/>
              </a:solidFill>
              <a:ea typeface="黑体" panose="02010609060101010101" charset="-122"/>
            </a:endParaRPr>
          </a:p>
          <a:p>
            <a:pPr marL="0" lvl="1" indent="-194310">
              <a:lnSpc>
                <a:spcPts val="3600"/>
              </a:lnSpc>
              <a:buFont typeface="Arial" panose="020B0604020202020204"/>
              <a:buChar char="•"/>
            </a:pPr>
            <a:r>
              <a:rPr lang="zh-CN" altLang="en-US" spc="44">
                <a:solidFill>
                  <a:srgbClr val="FFFFFF"/>
                </a:solidFill>
                <a:ea typeface="黑体" panose="02010609060101010101" charset="-122"/>
                <a:sym typeface="+mn-ea"/>
              </a:rPr>
              <a:t>采用</a:t>
            </a:r>
            <a:r>
              <a:rPr lang="en-US" altLang="zh-CN" spc="44">
                <a:solidFill>
                  <a:srgbClr val="FFFFFF"/>
                </a:solidFill>
                <a:ea typeface="黑体" panose="02010609060101010101" charset="-122"/>
                <a:sym typeface="+mn-ea"/>
              </a:rPr>
              <a:t>RELU</a:t>
            </a:r>
            <a:r>
              <a:rPr lang="zh-CN" altLang="en-US" spc="44">
                <a:solidFill>
                  <a:srgbClr val="FFFFFF"/>
                </a:solidFill>
                <a:ea typeface="黑体" panose="02010609060101010101" charset="-122"/>
                <a:sym typeface="+mn-ea"/>
              </a:rPr>
              <a:t>映射，用于捕获指定激发/抑制用户对项目兴趣的属性/朋友的多重协作关系</a:t>
            </a:r>
            <a:endParaRPr lang="en-US" sz="1800" spc="44">
              <a:solidFill>
                <a:srgbClr val="FFFFFF"/>
              </a:solidFill>
              <a:ea typeface="思源黑体 1" panose="020B0500000000000000" charset="-122"/>
            </a:endParaRPr>
          </a:p>
        </p:txBody>
      </p:sp>
      <p:sp>
        <p:nvSpPr>
          <p:cNvPr id="18" name="TextBox 18"/>
          <p:cNvSpPr txBox="1"/>
          <p:nvPr/>
        </p:nvSpPr>
        <p:spPr>
          <a:xfrm>
            <a:off x="1567815" y="7348855"/>
            <a:ext cx="12369165" cy="1727835"/>
          </a:xfrm>
          <a:prstGeom prst="rect">
            <a:avLst/>
          </a:prstGeom>
        </p:spPr>
        <p:txBody>
          <a:bodyPr lIns="0" tIns="0" rIns="0" bIns="0" rtlCol="0" anchor="t">
            <a:noAutofit/>
          </a:bodyPr>
          <a:lstStyle/>
          <a:p>
            <a:pPr marL="388620" lvl="1" indent="-194310">
              <a:lnSpc>
                <a:spcPts val="3600"/>
              </a:lnSpc>
              <a:buFont typeface="Arial" panose="020B0604020202020204"/>
              <a:buChar char="•"/>
            </a:pPr>
            <a:r>
              <a:rPr lang="en-US" spc="44">
                <a:solidFill>
                  <a:srgbClr val="737373"/>
                </a:solidFill>
                <a:ea typeface="黑体" panose="02010609060101010101" charset="-122"/>
                <a:sym typeface="+mn-ea"/>
              </a:rPr>
              <a:t>在对话过程中，当用户接受或拒绝所询问的属性时，超边会相继生成</a:t>
            </a:r>
            <a:endParaRPr lang="en-US" spc="44">
              <a:solidFill>
                <a:srgbClr val="737373"/>
              </a:solidFill>
              <a:ea typeface="黑体" panose="02010609060101010101" charset="-122"/>
            </a:endParaRPr>
          </a:p>
          <a:p>
            <a:pPr marL="388620" lvl="1" indent="-194310">
              <a:lnSpc>
                <a:spcPts val="3600"/>
              </a:lnSpc>
              <a:buFont typeface="Arial" panose="020B0604020202020204"/>
              <a:buChar char="•"/>
            </a:pPr>
            <a:r>
              <a:rPr lang="en-US" spc="44">
                <a:solidFill>
                  <a:srgbClr val="737373"/>
                </a:solidFill>
                <a:ea typeface="黑体" panose="02010609060101010101" charset="-122"/>
                <a:sym typeface="+mn-ea"/>
              </a:rPr>
              <a:t>采用 Transformer 编码器来实现高级超边缘消息传递</a:t>
            </a:r>
            <a:endParaRPr lang="en-US" spc="44">
              <a:solidFill>
                <a:srgbClr val="737373"/>
              </a:solidFill>
              <a:ea typeface="黑体" panose="02010609060101010101" charset="-122"/>
            </a:endParaRPr>
          </a:p>
          <a:p>
            <a:pPr marL="388620" lvl="1" indent="-194310">
              <a:lnSpc>
                <a:spcPts val="3600"/>
              </a:lnSpc>
              <a:buFont typeface="Arial" panose="020B0604020202020204"/>
              <a:buChar char="•"/>
            </a:pPr>
            <a:r>
              <a:rPr lang="en-US" spc="44">
                <a:solidFill>
                  <a:srgbClr val="737373"/>
                </a:solidFill>
                <a:ea typeface="黑体" panose="02010609060101010101" charset="-122"/>
                <a:sym typeface="+mn-ea"/>
              </a:rPr>
              <a:t>通过聚合来自邻居节点的信息的超边H表示，更高级别的超图层通过同一视图下超边之间的交互进一步传递消息</a:t>
            </a:r>
            <a:endParaRPr lang="en-US" sz="1800" spc="44">
              <a:solidFill>
                <a:srgbClr val="737373"/>
              </a:solidFill>
              <a:ea typeface="思源黑体 1" panose="020B05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FA"/>
        </a:solidFill>
        <a:effectLst/>
      </p:bgPr>
    </p:bg>
    <p:spTree>
      <p:nvGrpSpPr>
        <p:cNvPr id="1" name=""/>
        <p:cNvGrpSpPr/>
        <p:nvPr/>
      </p:nvGrpSpPr>
      <p:grpSpPr>
        <a:xfrm>
          <a:off x="0" y="0"/>
          <a:ext cx="0" cy="0"/>
          <a:chOff x="0" y="0"/>
          <a:chExt cx="0" cy="0"/>
        </a:xfrm>
      </p:grpSpPr>
      <p:sp>
        <p:nvSpPr>
          <p:cNvPr id="2" name="TextBox 2"/>
          <p:cNvSpPr txBox="1"/>
          <p:nvPr/>
        </p:nvSpPr>
        <p:spPr>
          <a:xfrm>
            <a:off x="12335270" y="7058413"/>
            <a:ext cx="4329982" cy="1731010"/>
          </a:xfrm>
          <a:prstGeom prst="rect">
            <a:avLst/>
          </a:prstGeom>
        </p:spPr>
        <p:txBody>
          <a:bodyPr lIns="0" tIns="0" rIns="0" bIns="0" rtlCol="0" anchor="t">
            <a:spAutoFit/>
          </a:bodyPr>
          <a:lstStyle/>
          <a:p>
            <a:pPr algn="ctr">
              <a:lnSpc>
                <a:spcPts val="2700"/>
              </a:lnSpc>
            </a:pPr>
            <a:r>
              <a:rPr lang="zh-CN" altLang="en-US" spc="45">
                <a:solidFill>
                  <a:srgbClr val="737373"/>
                </a:solidFill>
                <a:ea typeface="黑体" panose="02010609060101010101" charset="-122"/>
                <a:sym typeface="+mn-ea"/>
              </a:rPr>
              <a:t>为了解决</a:t>
            </a:r>
            <a:r>
              <a:rPr lang="en-US" altLang="zh-CN" spc="45">
                <a:solidFill>
                  <a:srgbClr val="737373"/>
                </a:solidFill>
                <a:ea typeface="黑体" panose="02010609060101010101" charset="-122"/>
                <a:sym typeface="+mn-ea"/>
              </a:rPr>
              <a:t>DQN</a:t>
            </a:r>
            <a:r>
              <a:rPr lang="zh-CN" altLang="en-US" spc="45">
                <a:solidFill>
                  <a:srgbClr val="737373"/>
                </a:solidFill>
                <a:ea typeface="黑体" panose="02010609060101010101" charset="-122"/>
                <a:sym typeface="+mn-ea"/>
              </a:rPr>
              <a:t>中的高估偏差，应用双</a:t>
            </a:r>
            <a:r>
              <a:rPr lang="en-US" altLang="zh-CN" spc="45">
                <a:solidFill>
                  <a:srgbClr val="737373"/>
                </a:solidFill>
                <a:ea typeface="黑体" panose="02010609060101010101" charset="-122"/>
                <a:sym typeface="+mn-ea"/>
              </a:rPr>
              <a:t>DQN</a:t>
            </a:r>
            <a:r>
              <a:rPr lang="zh-CN" altLang="en-US" spc="45">
                <a:solidFill>
                  <a:srgbClr val="737373"/>
                </a:solidFill>
                <a:ea typeface="黑体" panose="02010609060101010101" charset="-122"/>
                <a:sym typeface="+mn-ea"/>
              </a:rPr>
              <a:t>，从在线网络复制目标网络作为周期来训练模型，在训练过程中动作决策策略学习和跨视图对比学习被交替优化</a:t>
            </a:r>
            <a:endParaRPr lang="zh-CN" altLang="en-US" spc="45">
              <a:solidFill>
                <a:srgbClr val="737373"/>
              </a:solidFill>
              <a:ea typeface="黑体" panose="02010609060101010101" charset="-122"/>
            </a:endParaRPr>
          </a:p>
          <a:p>
            <a:pPr algn="ctr">
              <a:lnSpc>
                <a:spcPts val="2700"/>
              </a:lnSpc>
            </a:pPr>
            <a:endParaRPr lang="en-US" sz="1800" spc="45">
              <a:solidFill>
                <a:srgbClr val="737373"/>
              </a:solidFill>
              <a:ea typeface="思源黑体 2" panose="020B0500000000000000" charset="-122"/>
            </a:endParaRPr>
          </a:p>
        </p:txBody>
      </p:sp>
      <p:sp>
        <p:nvSpPr>
          <p:cNvPr id="3" name="Freeform 3"/>
          <p:cNvSpPr/>
          <p:nvPr/>
        </p:nvSpPr>
        <p:spPr>
          <a:xfrm rot="4188315">
            <a:off x="-3517084" y="-4769368"/>
            <a:ext cx="7773009" cy="7462089"/>
          </a:xfrm>
          <a:custGeom>
            <a:avLst/>
            <a:gdLst/>
            <a:ahLst/>
            <a:cxnLst/>
            <a:rect l="l" t="t" r="r" b="b"/>
            <a:pathLst>
              <a:path w="7773009" h="7462089">
                <a:moveTo>
                  <a:pt x="0" y="0"/>
                </a:moveTo>
                <a:lnTo>
                  <a:pt x="7773009" y="0"/>
                </a:lnTo>
                <a:lnTo>
                  <a:pt x="7773009" y="7462089"/>
                </a:lnTo>
                <a:lnTo>
                  <a:pt x="0" y="746208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4" name="Group 4"/>
          <p:cNvGrpSpPr/>
          <p:nvPr/>
        </p:nvGrpSpPr>
        <p:grpSpPr>
          <a:xfrm rot="0">
            <a:off x="13634448" y="6377143"/>
            <a:ext cx="9521218" cy="9999086"/>
            <a:chOff x="0" y="0"/>
            <a:chExt cx="12694958" cy="13332115"/>
          </a:xfrm>
        </p:grpSpPr>
        <p:sp>
          <p:nvSpPr>
            <p:cNvPr id="5" name="Freeform 5"/>
            <p:cNvSpPr/>
            <p:nvPr/>
          </p:nvSpPr>
          <p:spPr>
            <a:xfrm rot="-1299492">
              <a:off x="1908412" y="1423094"/>
              <a:ext cx="9446518" cy="9068657"/>
            </a:xfrm>
            <a:custGeom>
              <a:avLst/>
              <a:gdLst/>
              <a:ahLst/>
              <a:cxnLst/>
              <a:rect l="l" t="t" r="r" b="b"/>
              <a:pathLst>
                <a:path w="9446518" h="9068657">
                  <a:moveTo>
                    <a:pt x="0" y="0"/>
                  </a:moveTo>
                  <a:lnTo>
                    <a:pt x="9446518" y="0"/>
                  </a:lnTo>
                  <a:lnTo>
                    <a:pt x="9446518" y="9068657"/>
                  </a:lnTo>
                  <a:lnTo>
                    <a:pt x="0" y="90686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812167">
              <a:off x="930097" y="3283892"/>
              <a:ext cx="9446518" cy="9068657"/>
            </a:xfrm>
            <a:custGeom>
              <a:avLst/>
              <a:gdLst/>
              <a:ahLst/>
              <a:cxnLst/>
              <a:rect l="l" t="t" r="r" b="b"/>
              <a:pathLst>
                <a:path w="9446518" h="9068657">
                  <a:moveTo>
                    <a:pt x="0" y="0"/>
                  </a:moveTo>
                  <a:lnTo>
                    <a:pt x="9446518" y="0"/>
                  </a:lnTo>
                  <a:lnTo>
                    <a:pt x="9446518" y="9068657"/>
                  </a:lnTo>
                  <a:lnTo>
                    <a:pt x="0" y="90686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7" name="Freeform 7"/>
          <p:cNvSpPr/>
          <p:nvPr/>
        </p:nvSpPr>
        <p:spPr>
          <a:xfrm rot="2534271">
            <a:off x="-4337359" y="-3575806"/>
            <a:ext cx="6599853" cy="6335859"/>
          </a:xfrm>
          <a:custGeom>
            <a:avLst/>
            <a:gdLst/>
            <a:ahLst/>
            <a:cxnLst/>
            <a:rect l="l" t="t" r="r" b="b"/>
            <a:pathLst>
              <a:path w="6599853" h="6335859">
                <a:moveTo>
                  <a:pt x="0" y="0"/>
                </a:moveTo>
                <a:lnTo>
                  <a:pt x="6599854" y="0"/>
                </a:lnTo>
                <a:lnTo>
                  <a:pt x="6599854" y="6335859"/>
                </a:lnTo>
                <a:lnTo>
                  <a:pt x="0" y="63358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rot="0">
            <a:off x="2181276" y="2758864"/>
            <a:ext cx="3212926" cy="3212926"/>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7495AB"/>
              </a:solidFill>
            </a:ln>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1" name="Group 11"/>
          <p:cNvGrpSpPr>
            <a:grpSpLocks noChangeAspect="1"/>
          </p:cNvGrpSpPr>
          <p:nvPr/>
        </p:nvGrpSpPr>
        <p:grpSpPr>
          <a:xfrm rot="0">
            <a:off x="2362712" y="2940306"/>
            <a:ext cx="2850054" cy="2850043"/>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24976" r="-24976"/>
              </a:stretch>
            </a:blipFill>
          </p:spPr>
        </p:sp>
      </p:grpSp>
      <p:grpSp>
        <p:nvGrpSpPr>
          <p:cNvPr id="13" name="Group 13"/>
          <p:cNvGrpSpPr/>
          <p:nvPr/>
        </p:nvGrpSpPr>
        <p:grpSpPr>
          <a:xfrm rot="0">
            <a:off x="7537537" y="2758864"/>
            <a:ext cx="3212926" cy="3212926"/>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F6B99D"/>
              </a:solidFill>
            </a:ln>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6" name="Group 16"/>
          <p:cNvGrpSpPr>
            <a:grpSpLocks noChangeAspect="1"/>
          </p:cNvGrpSpPr>
          <p:nvPr/>
        </p:nvGrpSpPr>
        <p:grpSpPr>
          <a:xfrm rot="0">
            <a:off x="7719082" y="2940306"/>
            <a:ext cx="2850054" cy="2850043"/>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24976" r="-24976"/>
              </a:stretch>
            </a:blipFill>
          </p:spPr>
        </p:sp>
      </p:grpSp>
      <p:grpSp>
        <p:nvGrpSpPr>
          <p:cNvPr id="18" name="Group 18"/>
          <p:cNvGrpSpPr/>
          <p:nvPr/>
        </p:nvGrpSpPr>
        <p:grpSpPr>
          <a:xfrm rot="0">
            <a:off x="12893798" y="2758864"/>
            <a:ext cx="3212926" cy="321292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7495AB"/>
              </a:solidFill>
            </a:ln>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21" name="Group 21"/>
          <p:cNvGrpSpPr>
            <a:grpSpLocks noChangeAspect="1"/>
          </p:cNvGrpSpPr>
          <p:nvPr/>
        </p:nvGrpSpPr>
        <p:grpSpPr>
          <a:xfrm rot="0">
            <a:off x="13075234" y="2940306"/>
            <a:ext cx="2850054" cy="2850043"/>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24976" r="-24976"/>
              </a:stretch>
            </a:blipFill>
          </p:spPr>
        </p:sp>
      </p:grpSp>
      <p:sp>
        <p:nvSpPr>
          <p:cNvPr id="23" name="TextBox 23"/>
          <p:cNvSpPr txBox="1"/>
          <p:nvPr/>
        </p:nvSpPr>
        <p:spPr>
          <a:xfrm>
            <a:off x="1584197" y="6296655"/>
            <a:ext cx="4407083" cy="520065"/>
          </a:xfrm>
          <a:prstGeom prst="rect">
            <a:avLst/>
          </a:prstGeom>
        </p:spPr>
        <p:txBody>
          <a:bodyPr lIns="0" tIns="0" rIns="0" bIns="0" rtlCol="0" anchor="t">
            <a:spAutoFit/>
          </a:bodyPr>
          <a:lstStyle/>
          <a:p>
            <a:pPr algn="ctr">
              <a:lnSpc>
                <a:spcPts val="4060"/>
              </a:lnSpc>
            </a:pPr>
            <a:r>
              <a:rPr lang="zh-CN" altLang="en-US" sz="3500">
                <a:solidFill>
                  <a:srgbClr val="16496B"/>
                </a:solidFill>
                <a:ea typeface="黑体" panose="02010609060101010101" charset="-122"/>
                <a:sym typeface="+mn-ea"/>
              </a:rPr>
              <a:t>框架定义</a:t>
            </a:r>
            <a:endParaRPr lang="en-US" sz="3500">
              <a:solidFill>
                <a:srgbClr val="16496B"/>
              </a:solidFill>
              <a:ea typeface="思源黑体 1 Bold" panose="020B0800000000000000" charset="-122"/>
            </a:endParaRPr>
          </a:p>
        </p:txBody>
      </p:sp>
      <p:sp>
        <p:nvSpPr>
          <p:cNvPr id="24" name="TextBox 24"/>
          <p:cNvSpPr txBox="1"/>
          <p:nvPr/>
        </p:nvSpPr>
        <p:spPr>
          <a:xfrm>
            <a:off x="6940458" y="6296655"/>
            <a:ext cx="4407192" cy="520065"/>
          </a:xfrm>
          <a:prstGeom prst="rect">
            <a:avLst/>
          </a:prstGeom>
        </p:spPr>
        <p:txBody>
          <a:bodyPr lIns="0" tIns="0" rIns="0" bIns="0" rtlCol="0" anchor="t">
            <a:spAutoFit/>
          </a:bodyPr>
          <a:lstStyle/>
          <a:p>
            <a:pPr algn="ctr">
              <a:lnSpc>
                <a:spcPts val="4060"/>
              </a:lnSpc>
            </a:pPr>
            <a:r>
              <a:rPr lang="zh-CN" altLang="en-US" sz="3500">
                <a:solidFill>
                  <a:srgbClr val="F6B99D"/>
                </a:solidFill>
                <a:ea typeface="黑体" panose="02010609060101010101" charset="-122"/>
                <a:sym typeface="+mn-ea"/>
              </a:rPr>
              <a:t>训练过程</a:t>
            </a:r>
            <a:endParaRPr lang="zh-CN" altLang="en-US" sz="3500">
              <a:solidFill>
                <a:srgbClr val="F6B99D"/>
              </a:solidFill>
              <a:ea typeface="思源黑体 1 Bold" panose="020B0800000000000000" charset="-122"/>
            </a:endParaRPr>
          </a:p>
        </p:txBody>
      </p:sp>
      <p:sp>
        <p:nvSpPr>
          <p:cNvPr id="25" name="TextBox 25"/>
          <p:cNvSpPr txBox="1"/>
          <p:nvPr/>
        </p:nvSpPr>
        <p:spPr>
          <a:xfrm>
            <a:off x="12335270" y="6296655"/>
            <a:ext cx="4329982" cy="520065"/>
          </a:xfrm>
          <a:prstGeom prst="rect">
            <a:avLst/>
          </a:prstGeom>
        </p:spPr>
        <p:txBody>
          <a:bodyPr lIns="0" tIns="0" rIns="0" bIns="0" rtlCol="0" anchor="t">
            <a:spAutoFit/>
          </a:bodyPr>
          <a:lstStyle/>
          <a:p>
            <a:pPr algn="ctr">
              <a:lnSpc>
                <a:spcPts val="4060"/>
              </a:lnSpc>
            </a:pPr>
            <a:r>
              <a:rPr lang="zh-CN" altLang="en-US" sz="3500">
                <a:solidFill>
                  <a:srgbClr val="16496B"/>
                </a:solidFill>
                <a:ea typeface="黑体" panose="02010609060101010101" charset="-122"/>
                <a:sym typeface="+mn-ea"/>
              </a:rPr>
              <a:t>问题解决</a:t>
            </a:r>
            <a:endParaRPr lang="zh-CN" altLang="en-US" sz="3500">
              <a:solidFill>
                <a:srgbClr val="16496B"/>
              </a:solidFill>
              <a:ea typeface="思源黑体 1 Bold" panose="020B0800000000000000" charset="-122"/>
            </a:endParaRPr>
          </a:p>
        </p:txBody>
      </p:sp>
      <p:sp>
        <p:nvSpPr>
          <p:cNvPr id="26" name="TextBox 26"/>
          <p:cNvSpPr txBox="1"/>
          <p:nvPr/>
        </p:nvSpPr>
        <p:spPr>
          <a:xfrm>
            <a:off x="1584197" y="7058413"/>
            <a:ext cx="4407083" cy="1731010"/>
          </a:xfrm>
          <a:prstGeom prst="rect">
            <a:avLst/>
          </a:prstGeom>
        </p:spPr>
        <p:txBody>
          <a:bodyPr lIns="0" tIns="0" rIns="0" bIns="0" rtlCol="0" anchor="t">
            <a:spAutoFit/>
          </a:bodyPr>
          <a:lstStyle/>
          <a:p>
            <a:pPr algn="ctr">
              <a:lnSpc>
                <a:spcPts val="2700"/>
              </a:lnSpc>
            </a:pPr>
            <a:r>
              <a:rPr lang="en-US" spc="45">
                <a:solidFill>
                  <a:srgbClr val="737373"/>
                </a:solidFill>
                <a:ea typeface="黑体" panose="02010609060101010101" charset="-122"/>
                <a:sym typeface="+mn-ea"/>
              </a:rPr>
              <a:t>较大的动作搜索空间会降低策略学习的效率</a:t>
            </a:r>
            <a:r>
              <a:rPr lang="zh-CN" altLang="en-US" spc="45">
                <a:solidFill>
                  <a:srgbClr val="737373"/>
                </a:solidFill>
                <a:ea typeface="黑体" panose="02010609060101010101" charset="-122"/>
                <a:sym typeface="+mn-ea"/>
              </a:rPr>
              <a:t>，按照候选项目和候选属性形成动作空间，利用动作空间 At 和状态表示 qt，引入对抗 Q 网络来确定下一个动作</a:t>
            </a:r>
            <a:endParaRPr lang="zh-CN" altLang="en-US" spc="45">
              <a:solidFill>
                <a:srgbClr val="737373"/>
              </a:solidFill>
              <a:ea typeface="黑体" panose="02010609060101010101" charset="-122"/>
            </a:endParaRPr>
          </a:p>
          <a:p>
            <a:pPr algn="ctr">
              <a:lnSpc>
                <a:spcPts val="2700"/>
              </a:lnSpc>
            </a:pPr>
            <a:endParaRPr lang="en-US" sz="1800" spc="45">
              <a:solidFill>
                <a:srgbClr val="737373"/>
              </a:solidFill>
              <a:ea typeface="思源黑体 2" panose="020B0500000000000000" charset="-122"/>
            </a:endParaRPr>
          </a:p>
        </p:txBody>
      </p:sp>
      <p:sp>
        <p:nvSpPr>
          <p:cNvPr id="27" name="TextBox 27"/>
          <p:cNvSpPr txBox="1"/>
          <p:nvPr/>
        </p:nvSpPr>
        <p:spPr>
          <a:xfrm>
            <a:off x="6940567" y="7058413"/>
            <a:ext cx="4407083" cy="1731010"/>
          </a:xfrm>
          <a:prstGeom prst="rect">
            <a:avLst/>
          </a:prstGeom>
        </p:spPr>
        <p:txBody>
          <a:bodyPr lIns="0" tIns="0" rIns="0" bIns="0" rtlCol="0" anchor="t">
            <a:spAutoFit/>
          </a:bodyPr>
          <a:lstStyle/>
          <a:p>
            <a:pPr algn="ctr">
              <a:lnSpc>
                <a:spcPts val="2700"/>
              </a:lnSpc>
            </a:pPr>
            <a:r>
              <a:rPr lang="zh-CN" altLang="en-US" spc="45">
                <a:solidFill>
                  <a:srgbClr val="737373"/>
                </a:solidFill>
                <a:ea typeface="黑体" panose="02010609060101010101" charset="-122"/>
                <a:sym typeface="+mn-ea"/>
              </a:rPr>
              <a:t>在每一轮中，</a:t>
            </a:r>
            <a:r>
              <a:rPr lang="en-US" altLang="zh-CN" spc="45">
                <a:solidFill>
                  <a:srgbClr val="737373"/>
                </a:solidFill>
                <a:ea typeface="黑体" panose="02010609060101010101" charset="-122"/>
                <a:sym typeface="+mn-ea"/>
              </a:rPr>
              <a:t>CRS</a:t>
            </a:r>
            <a:r>
              <a:rPr lang="zh-CN" altLang="en-US" spc="45">
                <a:solidFill>
                  <a:srgbClr val="737373"/>
                </a:solidFill>
                <a:ea typeface="黑体" panose="02010609060101010101" charset="-122"/>
                <a:sym typeface="+mn-ea"/>
              </a:rPr>
              <a:t>代理都会获得奖励</a:t>
            </a:r>
            <a:r>
              <a:rPr lang="en-US" altLang="zh-CN" spc="45">
                <a:solidFill>
                  <a:srgbClr val="737373"/>
                </a:solidFill>
                <a:ea typeface="黑体" panose="02010609060101010101" charset="-122"/>
                <a:sym typeface="+mn-ea"/>
              </a:rPr>
              <a:t> rt</a:t>
            </a:r>
            <a:r>
              <a:rPr lang="zh-CN" altLang="en-US" spc="45">
                <a:solidFill>
                  <a:srgbClr val="737373"/>
                </a:solidFill>
                <a:ea typeface="黑体" panose="02010609060101010101" charset="-122"/>
                <a:sym typeface="+mn-ea"/>
              </a:rPr>
              <a:t>，可以根据用户的反馈更新状态和动作空间，并且定义一个重</a:t>
            </a:r>
            <a:r>
              <a:rPr lang="en-US" altLang="zh-CN" spc="45">
                <a:solidFill>
                  <a:srgbClr val="737373"/>
                </a:solidFill>
                <a:ea typeface="黑体" panose="02010609060101010101" charset="-122"/>
                <a:sym typeface="+mn-ea"/>
              </a:rPr>
              <a:t>D</a:t>
            </a:r>
            <a:r>
              <a:rPr lang="zh-CN" altLang="en-US" spc="45">
                <a:solidFill>
                  <a:srgbClr val="737373"/>
                </a:solidFill>
                <a:ea typeface="黑体" panose="02010609060101010101" charset="-122"/>
                <a:sym typeface="+mn-ea"/>
              </a:rPr>
              <a:t>来存储经验，从缓冲区进行小批量采样，最大限度减少损失</a:t>
            </a:r>
            <a:endParaRPr lang="zh-CN" altLang="en-US" spc="45">
              <a:solidFill>
                <a:srgbClr val="737373"/>
              </a:solidFill>
              <a:ea typeface="黑体" panose="02010609060101010101" charset="-122"/>
            </a:endParaRPr>
          </a:p>
          <a:p>
            <a:pPr algn="ctr">
              <a:lnSpc>
                <a:spcPts val="2700"/>
              </a:lnSpc>
            </a:pPr>
            <a:endParaRPr lang="en-US" sz="1800" spc="45">
              <a:solidFill>
                <a:srgbClr val="737373"/>
              </a:solidFill>
              <a:ea typeface="思源黑体 2" panose="020B0500000000000000" charset="-122"/>
            </a:endParaRPr>
          </a:p>
        </p:txBody>
      </p:sp>
      <p:sp>
        <p:nvSpPr>
          <p:cNvPr id="28" name="TextBox 28"/>
          <p:cNvSpPr txBox="1"/>
          <p:nvPr/>
        </p:nvSpPr>
        <p:spPr>
          <a:xfrm>
            <a:off x="4386150" y="787574"/>
            <a:ext cx="9515917" cy="1974850"/>
          </a:xfrm>
          <a:prstGeom prst="rect">
            <a:avLst/>
          </a:prstGeom>
        </p:spPr>
        <p:txBody>
          <a:bodyPr lIns="0" tIns="0" rIns="0" bIns="0" rtlCol="0" anchor="t">
            <a:spAutoFit/>
          </a:bodyPr>
          <a:lstStyle/>
          <a:p>
            <a:pPr algn="ctr">
              <a:lnSpc>
                <a:spcPts val="7700"/>
              </a:lnSpc>
              <a:spcBef>
                <a:spcPct val="0"/>
              </a:spcBef>
            </a:pPr>
            <a:r>
              <a:rPr lang="en-US" sz="5500">
                <a:solidFill>
                  <a:srgbClr val="16496B"/>
                </a:solidFill>
                <a:ea typeface="黑体" panose="02010609060101010101" charset="-122"/>
                <a:sym typeface="+mn-ea"/>
              </a:rPr>
              <a:t>行动决策政策学习</a:t>
            </a:r>
            <a:endParaRPr lang="en-US" sz="5500">
              <a:solidFill>
                <a:srgbClr val="16496B"/>
              </a:solidFill>
              <a:ea typeface="黑体" panose="02010609060101010101" charset="-122"/>
            </a:endParaRPr>
          </a:p>
          <a:p>
            <a:pPr algn="ctr">
              <a:lnSpc>
                <a:spcPts val="7700"/>
              </a:lnSpc>
              <a:spcBef>
                <a:spcPct val="0"/>
              </a:spcBef>
            </a:pPr>
            <a:endParaRPr lang="en-US" sz="5500">
              <a:solidFill>
                <a:srgbClr val="16496B"/>
              </a:solidFill>
              <a:ea typeface="思源黑体 1 Bold" panose="020B0800000000000000" charset="-122"/>
            </a:endParaRPr>
          </a:p>
        </p:txBody>
      </p:sp>
      <p:sp>
        <p:nvSpPr>
          <p:cNvPr id="29" name="TextBox 29"/>
          <p:cNvSpPr txBox="1"/>
          <p:nvPr/>
        </p:nvSpPr>
        <p:spPr>
          <a:xfrm>
            <a:off x="4386150" y="1879394"/>
            <a:ext cx="9515917" cy="638175"/>
          </a:xfrm>
          <a:prstGeom prst="rect">
            <a:avLst/>
          </a:prstGeom>
        </p:spPr>
        <p:txBody>
          <a:bodyPr lIns="0" tIns="0" rIns="0" bIns="0" rtlCol="0" anchor="t">
            <a:spAutoFit/>
          </a:bodyPr>
          <a:lstStyle/>
          <a:p>
            <a:pPr algn="ctr">
              <a:lnSpc>
                <a:spcPts val="2490"/>
              </a:lnSpc>
            </a:pPr>
            <a:r>
              <a:rPr lang="en-US" sz="2130" spc="70">
                <a:solidFill>
                  <a:srgbClr val="16496B"/>
                </a:solidFill>
                <a:latin typeface="Aileron" panose="00000500000000000000"/>
              </a:rPr>
              <a:t>MULTI-VIEW HYPERGRAPH CONTRASTIVE</a:t>
            </a:r>
            <a:endParaRPr lang="en-US" sz="2130" spc="70">
              <a:solidFill>
                <a:srgbClr val="16496B"/>
              </a:solidFill>
              <a:latin typeface="Aileron" panose="00000500000000000000"/>
            </a:endParaRPr>
          </a:p>
          <a:p>
            <a:pPr algn="ctr">
              <a:lnSpc>
                <a:spcPts val="2490"/>
              </a:lnSpc>
            </a:pPr>
            <a:r>
              <a:rPr lang="en-US" sz="2130" spc="70">
                <a:solidFill>
                  <a:srgbClr val="16496B"/>
                </a:solidFill>
                <a:latin typeface="Aileron" panose="00000500000000000000"/>
              </a:rPr>
              <a:t>POLICY LEARNING</a:t>
            </a:r>
            <a:endParaRPr lang="en-US" sz="2130" spc="70">
              <a:solidFill>
                <a:srgbClr val="16496B"/>
              </a:solidFill>
              <a:latin typeface="Aileron" panose="000005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FA"/>
        </a:solidFill>
        <a:effectLst/>
      </p:bgPr>
    </p:bg>
    <p:spTree>
      <p:nvGrpSpPr>
        <p:cNvPr id="1" name=""/>
        <p:cNvGrpSpPr/>
        <p:nvPr/>
      </p:nvGrpSpPr>
      <p:grpSpPr>
        <a:xfrm>
          <a:off x="0" y="0"/>
          <a:ext cx="0" cy="0"/>
          <a:chOff x="0" y="0"/>
          <a:chExt cx="0" cy="0"/>
        </a:xfrm>
      </p:grpSpPr>
      <p:sp>
        <p:nvSpPr>
          <p:cNvPr id="2" name="Freeform 2"/>
          <p:cNvSpPr/>
          <p:nvPr/>
        </p:nvSpPr>
        <p:spPr>
          <a:xfrm rot="-4293809">
            <a:off x="-688329" y="7790159"/>
            <a:ext cx="2836519" cy="3707869"/>
          </a:xfrm>
          <a:custGeom>
            <a:avLst/>
            <a:gdLst/>
            <a:ahLst/>
            <a:cxnLst/>
            <a:rect l="l" t="t" r="r" b="b"/>
            <a:pathLst>
              <a:path w="2836519" h="3707869">
                <a:moveTo>
                  <a:pt x="0" y="0"/>
                </a:moveTo>
                <a:lnTo>
                  <a:pt x="2836520" y="0"/>
                </a:lnTo>
                <a:lnTo>
                  <a:pt x="2836520" y="3707868"/>
                </a:lnTo>
                <a:lnTo>
                  <a:pt x="0" y="3707868"/>
                </a:lnTo>
                <a:lnTo>
                  <a:pt x="0" y="0"/>
                </a:lnTo>
                <a:close/>
              </a:path>
            </a:pathLst>
          </a:custGeom>
          <a:blipFill>
            <a:blip r:embed="rId1"/>
            <a:stretch>
              <a:fillRect/>
            </a:stretch>
          </a:blipFill>
        </p:spPr>
      </p:sp>
      <p:sp>
        <p:nvSpPr>
          <p:cNvPr id="3" name="Freeform 3"/>
          <p:cNvSpPr/>
          <p:nvPr/>
        </p:nvSpPr>
        <p:spPr>
          <a:xfrm rot="1838581">
            <a:off x="-4499683" y="7426977"/>
            <a:ext cx="8999366" cy="4434233"/>
          </a:xfrm>
          <a:custGeom>
            <a:avLst/>
            <a:gdLst/>
            <a:ahLst/>
            <a:cxnLst/>
            <a:rect l="l" t="t" r="r" b="b"/>
            <a:pathLst>
              <a:path w="8999366" h="4434233">
                <a:moveTo>
                  <a:pt x="0" y="0"/>
                </a:moveTo>
                <a:lnTo>
                  <a:pt x="8999366" y="0"/>
                </a:lnTo>
                <a:lnTo>
                  <a:pt x="8999366" y="4434233"/>
                </a:lnTo>
                <a:lnTo>
                  <a:pt x="0" y="4434233"/>
                </a:lnTo>
                <a:lnTo>
                  <a:pt x="0" y="0"/>
                </a:lnTo>
                <a:close/>
              </a:path>
            </a:pathLst>
          </a:custGeom>
          <a:blipFill>
            <a:blip r:embed="rId2"/>
            <a:stretch>
              <a:fillRect/>
            </a:stretch>
          </a:blipFill>
        </p:spPr>
      </p:sp>
      <p:grpSp>
        <p:nvGrpSpPr>
          <p:cNvPr id="4" name="Group 4"/>
          <p:cNvGrpSpPr/>
          <p:nvPr/>
        </p:nvGrpSpPr>
        <p:grpSpPr>
          <a:xfrm rot="6646896">
            <a:off x="14013497" y="-3181377"/>
            <a:ext cx="6877785" cy="7307014"/>
            <a:chOff x="0" y="0"/>
            <a:chExt cx="9170380" cy="9742685"/>
          </a:xfrm>
        </p:grpSpPr>
        <p:sp>
          <p:nvSpPr>
            <p:cNvPr id="5" name="Freeform 5"/>
            <p:cNvSpPr/>
            <p:nvPr/>
          </p:nvSpPr>
          <p:spPr>
            <a:xfrm rot="-10020101" flipV="1">
              <a:off x="1453372" y="609703"/>
              <a:ext cx="6263636" cy="7392704"/>
            </a:xfrm>
            <a:custGeom>
              <a:avLst/>
              <a:gdLst/>
              <a:ahLst/>
              <a:cxnLst/>
              <a:rect l="l" t="t" r="r" b="b"/>
              <a:pathLst>
                <a:path w="6263636" h="7392704">
                  <a:moveTo>
                    <a:pt x="0" y="7392704"/>
                  </a:moveTo>
                  <a:lnTo>
                    <a:pt x="6263636" y="7392704"/>
                  </a:lnTo>
                  <a:lnTo>
                    <a:pt x="6263636" y="0"/>
                  </a:lnTo>
                  <a:lnTo>
                    <a:pt x="0" y="0"/>
                  </a:lnTo>
                  <a:lnTo>
                    <a:pt x="0" y="7392704"/>
                  </a:lnTo>
                  <a:close/>
                </a:path>
              </a:pathLst>
            </a:custGeom>
            <a:blipFill>
              <a:blip r:embed="rId3"/>
              <a:stretch>
                <a:fillRect/>
              </a:stretch>
            </a:blipFill>
          </p:spPr>
        </p:sp>
        <p:sp>
          <p:nvSpPr>
            <p:cNvPr id="6" name="Freeform 6"/>
            <p:cNvSpPr/>
            <p:nvPr/>
          </p:nvSpPr>
          <p:spPr>
            <a:xfrm rot="7654232">
              <a:off x="907983" y="2069484"/>
              <a:ext cx="7354414" cy="5912311"/>
            </a:xfrm>
            <a:custGeom>
              <a:avLst/>
              <a:gdLst/>
              <a:ahLst/>
              <a:cxnLst/>
              <a:rect l="l" t="t" r="r" b="b"/>
              <a:pathLst>
                <a:path w="7354414" h="5912311">
                  <a:moveTo>
                    <a:pt x="0" y="0"/>
                  </a:moveTo>
                  <a:lnTo>
                    <a:pt x="7354414" y="0"/>
                  </a:lnTo>
                  <a:lnTo>
                    <a:pt x="7354414" y="5912310"/>
                  </a:lnTo>
                  <a:lnTo>
                    <a:pt x="0" y="5912310"/>
                  </a:lnTo>
                  <a:lnTo>
                    <a:pt x="0" y="0"/>
                  </a:lnTo>
                  <a:close/>
                </a:path>
              </a:pathLst>
            </a:custGeom>
            <a:blipFill>
              <a:blip r:embed="rId2"/>
              <a:stretch>
                <a:fillRect l="-63155"/>
              </a:stretch>
            </a:blipFill>
          </p:spPr>
        </p:sp>
      </p:grpSp>
      <p:grpSp>
        <p:nvGrpSpPr>
          <p:cNvPr id="7" name="Group 7"/>
          <p:cNvGrpSpPr/>
          <p:nvPr/>
        </p:nvGrpSpPr>
        <p:grpSpPr>
          <a:xfrm rot="-4937986">
            <a:off x="-1726090" y="-1748908"/>
            <a:ext cx="6005388" cy="6286112"/>
            <a:chOff x="0" y="0"/>
            <a:chExt cx="8007184" cy="8381483"/>
          </a:xfrm>
        </p:grpSpPr>
        <p:sp>
          <p:nvSpPr>
            <p:cNvPr id="8" name="Freeform 8"/>
            <p:cNvSpPr/>
            <p:nvPr/>
          </p:nvSpPr>
          <p:spPr>
            <a:xfrm rot="4068957">
              <a:off x="932313" y="1306613"/>
              <a:ext cx="6142557" cy="6142557"/>
            </a:xfrm>
            <a:custGeom>
              <a:avLst/>
              <a:gdLst/>
              <a:ahLst/>
              <a:cxnLst/>
              <a:rect l="l" t="t" r="r" b="b"/>
              <a:pathLst>
                <a:path w="6142557" h="6142557">
                  <a:moveTo>
                    <a:pt x="0" y="0"/>
                  </a:moveTo>
                  <a:lnTo>
                    <a:pt x="6142558" y="0"/>
                  </a:lnTo>
                  <a:lnTo>
                    <a:pt x="6142558" y="6142557"/>
                  </a:lnTo>
                  <a:lnTo>
                    <a:pt x="0" y="6142557"/>
                  </a:lnTo>
                  <a:lnTo>
                    <a:pt x="0" y="0"/>
                  </a:lnTo>
                  <a:close/>
                </a:path>
              </a:pathLst>
            </a:custGeom>
            <a:blipFill>
              <a:blip r:embed="rId4">
                <a:alphaModFix amt="71000"/>
              </a:blip>
              <a:stretch>
                <a:fillRect/>
              </a:stretch>
            </a:blipFill>
          </p:spPr>
        </p:sp>
        <p:sp>
          <p:nvSpPr>
            <p:cNvPr id="9" name="Freeform 9"/>
            <p:cNvSpPr/>
            <p:nvPr/>
          </p:nvSpPr>
          <p:spPr>
            <a:xfrm rot="-804865">
              <a:off x="3113361" y="435226"/>
              <a:ext cx="4356786" cy="5142130"/>
            </a:xfrm>
            <a:custGeom>
              <a:avLst/>
              <a:gdLst/>
              <a:ahLst/>
              <a:cxnLst/>
              <a:rect l="l" t="t" r="r" b="b"/>
              <a:pathLst>
                <a:path w="4356786" h="5142130">
                  <a:moveTo>
                    <a:pt x="0" y="0"/>
                  </a:moveTo>
                  <a:lnTo>
                    <a:pt x="4356786" y="0"/>
                  </a:lnTo>
                  <a:lnTo>
                    <a:pt x="4356786" y="5142130"/>
                  </a:lnTo>
                  <a:lnTo>
                    <a:pt x="0" y="5142130"/>
                  </a:lnTo>
                  <a:lnTo>
                    <a:pt x="0" y="0"/>
                  </a:lnTo>
                  <a:close/>
                </a:path>
              </a:pathLst>
            </a:custGeom>
            <a:blipFill>
              <a:blip r:embed="rId5">
                <a:alphaModFix amt="80000"/>
              </a:blip>
              <a:stretch>
                <a:fillRect/>
              </a:stretch>
            </a:blipFill>
          </p:spPr>
        </p:sp>
      </p:grpSp>
      <p:grpSp>
        <p:nvGrpSpPr>
          <p:cNvPr id="10" name="Group 10"/>
          <p:cNvGrpSpPr/>
          <p:nvPr/>
        </p:nvGrpSpPr>
        <p:grpSpPr>
          <a:xfrm rot="0">
            <a:off x="13739375" y="6499562"/>
            <a:ext cx="5424934" cy="4641848"/>
            <a:chOff x="0" y="0"/>
            <a:chExt cx="7233245" cy="6189131"/>
          </a:xfrm>
        </p:grpSpPr>
        <p:sp>
          <p:nvSpPr>
            <p:cNvPr id="11" name="Freeform 11"/>
            <p:cNvSpPr/>
            <p:nvPr/>
          </p:nvSpPr>
          <p:spPr>
            <a:xfrm>
              <a:off x="0" y="0"/>
              <a:ext cx="6190578" cy="5486400"/>
            </a:xfrm>
            <a:custGeom>
              <a:avLst/>
              <a:gdLst/>
              <a:ahLst/>
              <a:cxnLst/>
              <a:rect l="l" t="t" r="r" b="b"/>
              <a:pathLst>
                <a:path w="6190578" h="5486400">
                  <a:moveTo>
                    <a:pt x="0" y="0"/>
                  </a:moveTo>
                  <a:lnTo>
                    <a:pt x="6190578" y="0"/>
                  </a:lnTo>
                  <a:lnTo>
                    <a:pt x="6190578" y="5486400"/>
                  </a:lnTo>
                  <a:lnTo>
                    <a:pt x="0" y="5486400"/>
                  </a:lnTo>
                  <a:lnTo>
                    <a:pt x="0" y="0"/>
                  </a:lnTo>
                  <a:close/>
                </a:path>
              </a:pathLst>
            </a:custGeom>
            <a:blipFill>
              <a:blip r:embed="rId6"/>
              <a:stretch>
                <a:fillRect/>
              </a:stretch>
            </a:blipFill>
          </p:spPr>
        </p:sp>
        <p:sp>
          <p:nvSpPr>
            <p:cNvPr id="12" name="Freeform 12"/>
            <p:cNvSpPr/>
            <p:nvPr/>
          </p:nvSpPr>
          <p:spPr>
            <a:xfrm rot="2336840">
              <a:off x="4054922" y="2579198"/>
              <a:ext cx="2445399" cy="3196600"/>
            </a:xfrm>
            <a:custGeom>
              <a:avLst/>
              <a:gdLst/>
              <a:ahLst/>
              <a:cxnLst/>
              <a:rect l="l" t="t" r="r" b="b"/>
              <a:pathLst>
                <a:path w="2445399" h="3196600">
                  <a:moveTo>
                    <a:pt x="0" y="0"/>
                  </a:moveTo>
                  <a:lnTo>
                    <a:pt x="2445399" y="0"/>
                  </a:lnTo>
                  <a:lnTo>
                    <a:pt x="2445399" y="3196600"/>
                  </a:lnTo>
                  <a:lnTo>
                    <a:pt x="0" y="3196600"/>
                  </a:lnTo>
                  <a:lnTo>
                    <a:pt x="0" y="0"/>
                  </a:lnTo>
                  <a:close/>
                </a:path>
              </a:pathLst>
            </a:custGeom>
            <a:blipFill>
              <a:blip r:embed="rId7"/>
              <a:stretch>
                <a:fillRect/>
              </a:stretch>
            </a:blipFill>
          </p:spPr>
        </p:sp>
      </p:grpSp>
      <p:sp>
        <p:nvSpPr>
          <p:cNvPr id="13" name="TextBox 13"/>
          <p:cNvSpPr txBox="1"/>
          <p:nvPr/>
        </p:nvSpPr>
        <p:spPr>
          <a:xfrm>
            <a:off x="3541099" y="3849951"/>
            <a:ext cx="11205803" cy="1778635"/>
          </a:xfrm>
          <a:prstGeom prst="rect">
            <a:avLst/>
          </a:prstGeom>
        </p:spPr>
        <p:txBody>
          <a:bodyPr lIns="0" tIns="0" rIns="0" bIns="0" rtlCol="0" anchor="t">
            <a:spAutoFit/>
          </a:bodyPr>
          <a:lstStyle/>
          <a:p>
            <a:pPr algn="ctr">
              <a:lnSpc>
                <a:spcPts val="13870"/>
              </a:lnSpc>
              <a:spcBef>
                <a:spcPct val="0"/>
              </a:spcBef>
            </a:pPr>
            <a:r>
              <a:rPr lang="en-US" sz="9910">
                <a:solidFill>
                  <a:srgbClr val="16496B"/>
                </a:solidFill>
                <a:latin typeface="思源黑体 1 Bold" panose="020B0800000000000000" charset="-122"/>
              </a:rPr>
              <a:t> </a:t>
            </a:r>
            <a:r>
              <a:rPr lang="zh-CN" altLang="en-US" sz="9910">
                <a:solidFill>
                  <a:srgbClr val="16496B"/>
                </a:solidFill>
                <a:latin typeface="思源黑体 1 Bold" panose="020B0800000000000000" charset="-122"/>
              </a:rPr>
              <a:t>实验</a:t>
            </a:r>
            <a:r>
              <a:rPr lang="en-US" sz="9910">
                <a:solidFill>
                  <a:srgbClr val="16496B"/>
                </a:solidFill>
                <a:latin typeface="思源黑体 1 Bold" panose="020B0800000000000000" charset="-122"/>
              </a:rPr>
              <a:t>成果及展示</a:t>
            </a:r>
            <a:endParaRPr lang="en-US" sz="9910">
              <a:solidFill>
                <a:srgbClr val="16496B"/>
              </a:solidFill>
              <a:latin typeface="思源黑体 1 Bold" panose="020B0800000000000000" charset="-122"/>
            </a:endParaRPr>
          </a:p>
        </p:txBody>
      </p:sp>
      <p:sp>
        <p:nvSpPr>
          <p:cNvPr id="14" name="TextBox 14"/>
          <p:cNvSpPr txBox="1"/>
          <p:nvPr/>
        </p:nvSpPr>
        <p:spPr>
          <a:xfrm>
            <a:off x="3541099" y="5983784"/>
            <a:ext cx="11205803" cy="449561"/>
          </a:xfrm>
          <a:prstGeom prst="rect">
            <a:avLst/>
          </a:prstGeom>
        </p:spPr>
        <p:txBody>
          <a:bodyPr lIns="0" tIns="0" rIns="0" bIns="0" rtlCol="0" anchor="t">
            <a:spAutoFit/>
          </a:bodyPr>
          <a:lstStyle/>
          <a:p>
            <a:pPr algn="ctr">
              <a:lnSpc>
                <a:spcPts val="3505"/>
              </a:lnSpc>
            </a:pPr>
            <a:r>
              <a:rPr lang="en-US" sz="2995" spc="98">
                <a:solidFill>
                  <a:srgbClr val="737373"/>
                </a:solidFill>
                <a:latin typeface="Aileron" panose="00000500000000000000"/>
              </a:rPr>
              <a:t>RESEARCH RESULTS AND PRESENTATIONS</a:t>
            </a:r>
            <a:endParaRPr lang="en-US" sz="2995" spc="98">
              <a:solidFill>
                <a:srgbClr val="737373"/>
              </a:solidFill>
              <a:latin typeface="Aileron" panose="00000500000000000000"/>
            </a:endParaRPr>
          </a:p>
        </p:txBody>
      </p:sp>
      <p:sp>
        <p:nvSpPr>
          <p:cNvPr id="15" name="TextBox 15"/>
          <p:cNvSpPr txBox="1"/>
          <p:nvPr/>
        </p:nvSpPr>
        <p:spPr>
          <a:xfrm>
            <a:off x="7086378" y="2608465"/>
            <a:ext cx="3615701" cy="987152"/>
          </a:xfrm>
          <a:prstGeom prst="rect">
            <a:avLst/>
          </a:prstGeom>
        </p:spPr>
        <p:txBody>
          <a:bodyPr lIns="0" tIns="0" rIns="0" bIns="0" rtlCol="0" anchor="t">
            <a:spAutoFit/>
          </a:bodyPr>
          <a:lstStyle/>
          <a:p>
            <a:pPr algn="ctr">
              <a:lnSpc>
                <a:spcPts val="7715"/>
              </a:lnSpc>
            </a:pPr>
            <a:r>
              <a:rPr lang="en-US" sz="6595" spc="217">
                <a:solidFill>
                  <a:srgbClr val="16496B"/>
                </a:solidFill>
                <a:latin typeface="Aileron Ultra-Bold" panose="00000A00000000000000"/>
              </a:rPr>
              <a:t>PART</a:t>
            </a:r>
            <a:endParaRPr lang="en-US" sz="6595" spc="217">
              <a:solidFill>
                <a:srgbClr val="16496B"/>
              </a:solidFill>
              <a:latin typeface="Aileron Ultra-Bold" panose="00000A00000000000000"/>
            </a:endParaRPr>
          </a:p>
        </p:txBody>
      </p:sp>
      <p:grpSp>
        <p:nvGrpSpPr>
          <p:cNvPr id="16" name="Group 16"/>
          <p:cNvGrpSpPr/>
          <p:nvPr/>
        </p:nvGrpSpPr>
        <p:grpSpPr>
          <a:xfrm rot="0">
            <a:off x="10202536" y="2598940"/>
            <a:ext cx="999086" cy="999086"/>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B99D"/>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660"/>
                </a:lnSpc>
                <a:spcBef>
                  <a:spcPct val="0"/>
                </a:spcBef>
              </a:pPr>
            </a:p>
          </p:txBody>
        </p:sp>
      </p:grpSp>
      <p:sp>
        <p:nvSpPr>
          <p:cNvPr id="19" name="TextBox 19"/>
          <p:cNvSpPr txBox="1"/>
          <p:nvPr/>
        </p:nvSpPr>
        <p:spPr>
          <a:xfrm>
            <a:off x="10202536" y="2480944"/>
            <a:ext cx="999086" cy="1111251"/>
          </a:xfrm>
          <a:prstGeom prst="rect">
            <a:avLst/>
          </a:prstGeom>
        </p:spPr>
        <p:txBody>
          <a:bodyPr lIns="0" tIns="0" rIns="0" bIns="0" rtlCol="0" anchor="t">
            <a:spAutoFit/>
          </a:bodyPr>
          <a:lstStyle/>
          <a:p>
            <a:pPr algn="ctr">
              <a:lnSpc>
                <a:spcPts val="9100"/>
              </a:lnSpc>
            </a:pPr>
            <a:r>
              <a:rPr lang="en-US" sz="6500">
                <a:solidFill>
                  <a:srgbClr val="FFFFFF"/>
                </a:solidFill>
                <a:latin typeface="Aileron Bold" panose="00000800000000000000"/>
              </a:rPr>
              <a:t>3</a:t>
            </a:r>
            <a:endParaRPr lang="en-US" sz="6500">
              <a:solidFill>
                <a:srgbClr val="FFFFFF"/>
              </a:solidFill>
              <a:latin typeface="Aileron Bold" panose="000008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FA"/>
        </a:solidFill>
        <a:effectLst/>
      </p:bgPr>
    </p:bg>
    <p:spTree>
      <p:nvGrpSpPr>
        <p:cNvPr id="1" name=""/>
        <p:cNvGrpSpPr/>
        <p:nvPr/>
      </p:nvGrpSpPr>
      <p:grpSpPr>
        <a:xfrm>
          <a:off x="0" y="0"/>
          <a:ext cx="0" cy="0"/>
          <a:chOff x="0" y="0"/>
          <a:chExt cx="0" cy="0"/>
        </a:xfrm>
      </p:grpSpPr>
      <p:sp>
        <p:nvSpPr>
          <p:cNvPr id="2" name="Freeform 2"/>
          <p:cNvSpPr/>
          <p:nvPr/>
        </p:nvSpPr>
        <p:spPr>
          <a:xfrm rot="4188315">
            <a:off x="-3517084" y="-4769368"/>
            <a:ext cx="7773009" cy="7462089"/>
          </a:xfrm>
          <a:custGeom>
            <a:avLst/>
            <a:gdLst/>
            <a:ahLst/>
            <a:cxnLst/>
            <a:rect l="l" t="t" r="r" b="b"/>
            <a:pathLst>
              <a:path w="7773009" h="7462089">
                <a:moveTo>
                  <a:pt x="0" y="0"/>
                </a:moveTo>
                <a:lnTo>
                  <a:pt x="7773009" y="0"/>
                </a:lnTo>
                <a:lnTo>
                  <a:pt x="7773009" y="7462089"/>
                </a:lnTo>
                <a:lnTo>
                  <a:pt x="0" y="7462089"/>
                </a:lnTo>
                <a:lnTo>
                  <a:pt x="0" y="0"/>
                </a:lnTo>
                <a:close/>
              </a:path>
            </a:pathLst>
          </a:custGeom>
          <a:blipFill>
            <a:blip r:embed="rId1"/>
            <a:stretch>
              <a:fillRect/>
            </a:stretch>
          </a:blipFill>
        </p:spPr>
      </p:sp>
      <p:grpSp>
        <p:nvGrpSpPr>
          <p:cNvPr id="3" name="Group 3"/>
          <p:cNvGrpSpPr/>
          <p:nvPr/>
        </p:nvGrpSpPr>
        <p:grpSpPr>
          <a:xfrm rot="0">
            <a:off x="13634448" y="6377143"/>
            <a:ext cx="9521218" cy="9999086"/>
            <a:chOff x="0" y="0"/>
            <a:chExt cx="12694958" cy="13332115"/>
          </a:xfrm>
        </p:grpSpPr>
        <p:sp>
          <p:nvSpPr>
            <p:cNvPr id="4" name="Freeform 4"/>
            <p:cNvSpPr/>
            <p:nvPr/>
          </p:nvSpPr>
          <p:spPr>
            <a:xfrm rot="-1299492">
              <a:off x="1908412" y="1423094"/>
              <a:ext cx="9446518" cy="9068657"/>
            </a:xfrm>
            <a:custGeom>
              <a:avLst/>
              <a:gdLst/>
              <a:ahLst/>
              <a:cxnLst/>
              <a:rect l="l" t="t" r="r" b="b"/>
              <a:pathLst>
                <a:path w="9446518" h="9068657">
                  <a:moveTo>
                    <a:pt x="0" y="0"/>
                  </a:moveTo>
                  <a:lnTo>
                    <a:pt x="9446518" y="0"/>
                  </a:lnTo>
                  <a:lnTo>
                    <a:pt x="9446518" y="9068657"/>
                  </a:lnTo>
                  <a:lnTo>
                    <a:pt x="0" y="9068657"/>
                  </a:lnTo>
                  <a:lnTo>
                    <a:pt x="0" y="0"/>
                  </a:lnTo>
                  <a:close/>
                </a:path>
              </a:pathLst>
            </a:custGeom>
            <a:blipFill>
              <a:blip r:embed="rId2"/>
              <a:stretch>
                <a:fillRect/>
              </a:stretch>
            </a:blipFill>
          </p:spPr>
        </p:sp>
        <p:sp>
          <p:nvSpPr>
            <p:cNvPr id="5" name="Freeform 5"/>
            <p:cNvSpPr/>
            <p:nvPr/>
          </p:nvSpPr>
          <p:spPr>
            <a:xfrm rot="812167">
              <a:off x="930097" y="3283892"/>
              <a:ext cx="9446518" cy="9068657"/>
            </a:xfrm>
            <a:custGeom>
              <a:avLst/>
              <a:gdLst/>
              <a:ahLst/>
              <a:cxnLst/>
              <a:rect l="l" t="t" r="r" b="b"/>
              <a:pathLst>
                <a:path w="9446518" h="9068657">
                  <a:moveTo>
                    <a:pt x="0" y="0"/>
                  </a:moveTo>
                  <a:lnTo>
                    <a:pt x="9446518" y="0"/>
                  </a:lnTo>
                  <a:lnTo>
                    <a:pt x="9446518" y="9068657"/>
                  </a:lnTo>
                  <a:lnTo>
                    <a:pt x="0" y="9068657"/>
                  </a:lnTo>
                  <a:lnTo>
                    <a:pt x="0" y="0"/>
                  </a:lnTo>
                  <a:close/>
                </a:path>
              </a:pathLst>
            </a:custGeom>
            <a:blipFill>
              <a:blip r:embed="rId3"/>
              <a:stretch>
                <a:fillRect/>
              </a:stretch>
            </a:blipFill>
          </p:spPr>
        </p:sp>
      </p:grpSp>
      <p:sp>
        <p:nvSpPr>
          <p:cNvPr id="6" name="Freeform 6"/>
          <p:cNvSpPr/>
          <p:nvPr/>
        </p:nvSpPr>
        <p:spPr>
          <a:xfrm rot="2534271">
            <a:off x="-4337359" y="-3575806"/>
            <a:ext cx="6599853" cy="6335859"/>
          </a:xfrm>
          <a:custGeom>
            <a:avLst/>
            <a:gdLst/>
            <a:ahLst/>
            <a:cxnLst/>
            <a:rect l="l" t="t" r="r" b="b"/>
            <a:pathLst>
              <a:path w="6599853" h="6335859">
                <a:moveTo>
                  <a:pt x="0" y="0"/>
                </a:moveTo>
                <a:lnTo>
                  <a:pt x="6599854" y="0"/>
                </a:lnTo>
                <a:lnTo>
                  <a:pt x="6599854" y="6335859"/>
                </a:lnTo>
                <a:lnTo>
                  <a:pt x="0" y="6335859"/>
                </a:lnTo>
                <a:lnTo>
                  <a:pt x="0" y="0"/>
                </a:lnTo>
                <a:close/>
              </a:path>
            </a:pathLst>
          </a:custGeom>
          <a:blipFill>
            <a:blip r:embed="rId4"/>
            <a:stretch>
              <a:fillRect/>
            </a:stretch>
          </a:blipFill>
        </p:spPr>
      </p:sp>
      <p:sp>
        <p:nvSpPr>
          <p:cNvPr id="7" name="TextBox 7"/>
          <p:cNvSpPr txBox="1"/>
          <p:nvPr/>
        </p:nvSpPr>
        <p:spPr>
          <a:xfrm>
            <a:off x="4386150" y="787574"/>
            <a:ext cx="9515917" cy="987425"/>
          </a:xfrm>
          <a:prstGeom prst="rect">
            <a:avLst/>
          </a:prstGeom>
        </p:spPr>
        <p:txBody>
          <a:bodyPr lIns="0" tIns="0" rIns="0" bIns="0" rtlCol="0" anchor="t">
            <a:spAutoFit/>
          </a:bodyPr>
          <a:lstStyle/>
          <a:p>
            <a:pPr algn="ctr">
              <a:lnSpc>
                <a:spcPts val="7700"/>
              </a:lnSpc>
              <a:spcBef>
                <a:spcPct val="0"/>
              </a:spcBef>
            </a:pPr>
            <a:r>
              <a:rPr lang="zh-CN" altLang="en-US" sz="5500">
                <a:solidFill>
                  <a:srgbClr val="16496B"/>
                </a:solidFill>
                <a:ea typeface="黑体" panose="02010609060101010101" charset="-122"/>
                <a:sym typeface="+mn-ea"/>
              </a:rPr>
              <a:t>实验要解决的问题</a:t>
            </a:r>
            <a:endParaRPr lang="en-US" sz="5500">
              <a:solidFill>
                <a:srgbClr val="16496B"/>
              </a:solidFill>
              <a:ea typeface="思源黑体 1 Bold" panose="020B0800000000000000" charset="-122"/>
            </a:endParaRPr>
          </a:p>
        </p:txBody>
      </p:sp>
      <p:sp>
        <p:nvSpPr>
          <p:cNvPr id="8" name="TextBox 8"/>
          <p:cNvSpPr txBox="1"/>
          <p:nvPr/>
        </p:nvSpPr>
        <p:spPr>
          <a:xfrm>
            <a:off x="4386150" y="1879394"/>
            <a:ext cx="9515917" cy="318770"/>
          </a:xfrm>
          <a:prstGeom prst="rect">
            <a:avLst/>
          </a:prstGeom>
        </p:spPr>
        <p:txBody>
          <a:bodyPr lIns="0" tIns="0" rIns="0" bIns="0" rtlCol="0" anchor="t">
            <a:spAutoFit/>
          </a:bodyPr>
          <a:lstStyle/>
          <a:p>
            <a:pPr algn="ctr">
              <a:lnSpc>
                <a:spcPts val="2490"/>
              </a:lnSpc>
            </a:pPr>
            <a:r>
              <a:rPr lang="en-US" sz="2130" spc="70">
                <a:solidFill>
                  <a:srgbClr val="16496B"/>
                </a:solidFill>
                <a:latin typeface="Aileron" panose="00000500000000000000"/>
              </a:rPr>
              <a:t>Problems to be solved by the experiment</a:t>
            </a:r>
            <a:endParaRPr lang="en-US" sz="2130" spc="70">
              <a:solidFill>
                <a:srgbClr val="16496B"/>
              </a:solidFill>
              <a:latin typeface="Aileron" panose="00000500000000000000"/>
            </a:endParaRPr>
          </a:p>
        </p:txBody>
      </p:sp>
      <p:grpSp>
        <p:nvGrpSpPr>
          <p:cNvPr id="9" name="Group 9"/>
          <p:cNvGrpSpPr/>
          <p:nvPr/>
        </p:nvGrpSpPr>
        <p:grpSpPr>
          <a:xfrm rot="0">
            <a:off x="9144000" y="3638524"/>
            <a:ext cx="8030711" cy="4624274"/>
            <a:chOff x="0" y="0"/>
            <a:chExt cx="10707615" cy="6165699"/>
          </a:xfrm>
        </p:grpSpPr>
        <p:grpSp>
          <p:nvGrpSpPr>
            <p:cNvPr id="10" name="Group 10"/>
            <p:cNvGrpSpPr>
              <a:grpSpLocks noChangeAspect="1"/>
            </p:cNvGrpSpPr>
            <p:nvPr/>
          </p:nvGrpSpPr>
          <p:grpSpPr>
            <a:xfrm rot="0">
              <a:off x="808282" y="0"/>
              <a:ext cx="9764858" cy="5756743"/>
              <a:chOff x="0" y="0"/>
              <a:chExt cx="16253868" cy="9582252"/>
            </a:xfrm>
          </p:grpSpPr>
          <p:sp>
            <p:nvSpPr>
              <p:cNvPr id="11" name="Freeform 11"/>
              <p:cNvSpPr/>
              <p:nvPr/>
            </p:nvSpPr>
            <p:spPr>
              <a:xfrm>
                <a:off x="-6350" y="0"/>
                <a:ext cx="16266568" cy="9582252"/>
              </a:xfrm>
              <a:custGeom>
                <a:avLst/>
                <a:gdLst/>
                <a:ahLst/>
                <a:cxnLst/>
                <a:rect l="l" t="t" r="r" b="b"/>
                <a:pathLst>
                  <a:path w="16266568" h="9582252">
                    <a:moveTo>
                      <a:pt x="0" y="0"/>
                    </a:moveTo>
                    <a:lnTo>
                      <a:pt x="12700" y="0"/>
                    </a:lnTo>
                    <a:lnTo>
                      <a:pt x="12700" y="9582252"/>
                    </a:lnTo>
                    <a:lnTo>
                      <a:pt x="0" y="9582252"/>
                    </a:lnTo>
                    <a:close/>
                    <a:moveTo>
                      <a:pt x="4063467" y="0"/>
                    </a:moveTo>
                    <a:lnTo>
                      <a:pt x="4076167" y="0"/>
                    </a:lnTo>
                    <a:lnTo>
                      <a:pt x="4076167" y="9582252"/>
                    </a:lnTo>
                    <a:lnTo>
                      <a:pt x="4063467" y="9582252"/>
                    </a:lnTo>
                    <a:close/>
                    <a:moveTo>
                      <a:pt x="8126934" y="0"/>
                    </a:moveTo>
                    <a:lnTo>
                      <a:pt x="8139634" y="0"/>
                    </a:lnTo>
                    <a:lnTo>
                      <a:pt x="8139634" y="9582252"/>
                    </a:lnTo>
                    <a:lnTo>
                      <a:pt x="8126934" y="9582252"/>
                    </a:lnTo>
                    <a:close/>
                    <a:moveTo>
                      <a:pt x="12190401" y="0"/>
                    </a:moveTo>
                    <a:lnTo>
                      <a:pt x="12203101" y="0"/>
                    </a:lnTo>
                    <a:lnTo>
                      <a:pt x="12203101" y="9582252"/>
                    </a:lnTo>
                    <a:lnTo>
                      <a:pt x="12190401" y="9582252"/>
                    </a:lnTo>
                    <a:close/>
                    <a:moveTo>
                      <a:pt x="16253868" y="0"/>
                    </a:moveTo>
                    <a:lnTo>
                      <a:pt x="16266568" y="0"/>
                    </a:lnTo>
                    <a:lnTo>
                      <a:pt x="16266568" y="9582252"/>
                    </a:lnTo>
                    <a:lnTo>
                      <a:pt x="16253868" y="9582252"/>
                    </a:lnTo>
                    <a:close/>
                  </a:path>
                </a:pathLst>
              </a:custGeom>
              <a:solidFill>
                <a:srgbClr val="000000">
                  <a:alpha val="24706"/>
                </a:srgbClr>
              </a:solidFill>
            </p:spPr>
          </p:sp>
        </p:grpSp>
        <p:sp>
          <p:nvSpPr>
            <p:cNvPr id="12" name="TextBox 12"/>
            <p:cNvSpPr txBox="1"/>
            <p:nvPr/>
          </p:nvSpPr>
          <p:spPr>
            <a:xfrm>
              <a:off x="741044" y="5840719"/>
              <a:ext cx="134475" cy="324980"/>
            </a:xfrm>
            <a:prstGeom prst="rect">
              <a:avLst/>
            </a:prstGeom>
          </p:spPr>
          <p:txBody>
            <a:bodyPr lIns="0" tIns="0" rIns="0" bIns="0" rtlCol="0" anchor="t">
              <a:spAutoFit/>
            </a:bodyPr>
            <a:lstStyle/>
            <a:p>
              <a:pPr algn="ctr">
                <a:lnSpc>
                  <a:spcPts val="2020"/>
                </a:lnSpc>
              </a:pPr>
              <a:r>
                <a:rPr lang="en-US" sz="1440">
                  <a:solidFill>
                    <a:srgbClr val="000000"/>
                  </a:solidFill>
                  <a:latin typeface="WenQuanYi" panose="020B0606030804020204" charset="-122"/>
                </a:rPr>
                <a:t>0</a:t>
              </a:r>
              <a:endParaRPr lang="en-US" sz="1440">
                <a:solidFill>
                  <a:srgbClr val="000000"/>
                </a:solidFill>
                <a:latin typeface="WenQuanYi" panose="020B0606030804020204" charset="-122"/>
              </a:endParaRPr>
            </a:p>
          </p:txBody>
        </p:sp>
        <p:sp>
          <p:nvSpPr>
            <p:cNvPr id="13" name="TextBox 13"/>
            <p:cNvSpPr txBox="1"/>
            <p:nvPr/>
          </p:nvSpPr>
          <p:spPr>
            <a:xfrm>
              <a:off x="3115021" y="5840719"/>
              <a:ext cx="268950" cy="324980"/>
            </a:xfrm>
            <a:prstGeom prst="rect">
              <a:avLst/>
            </a:prstGeom>
          </p:spPr>
          <p:txBody>
            <a:bodyPr lIns="0" tIns="0" rIns="0" bIns="0" rtlCol="0" anchor="t">
              <a:spAutoFit/>
            </a:bodyPr>
            <a:lstStyle/>
            <a:p>
              <a:pPr algn="ctr">
                <a:lnSpc>
                  <a:spcPts val="2020"/>
                </a:lnSpc>
              </a:pPr>
              <a:r>
                <a:rPr lang="en-US" sz="1440">
                  <a:solidFill>
                    <a:srgbClr val="000000"/>
                  </a:solidFill>
                  <a:latin typeface="WenQuanYi" panose="020B0606030804020204" charset="-122"/>
                </a:rPr>
                <a:t>10</a:t>
              </a:r>
              <a:endParaRPr lang="en-US" sz="1440">
                <a:solidFill>
                  <a:srgbClr val="000000"/>
                </a:solidFill>
                <a:latin typeface="WenQuanYi" panose="020B0606030804020204" charset="-122"/>
              </a:endParaRPr>
            </a:p>
          </p:txBody>
        </p:sp>
        <p:sp>
          <p:nvSpPr>
            <p:cNvPr id="14" name="TextBox 14"/>
            <p:cNvSpPr txBox="1"/>
            <p:nvPr/>
          </p:nvSpPr>
          <p:spPr>
            <a:xfrm>
              <a:off x="5556236" y="5840719"/>
              <a:ext cx="268950" cy="324980"/>
            </a:xfrm>
            <a:prstGeom prst="rect">
              <a:avLst/>
            </a:prstGeom>
          </p:spPr>
          <p:txBody>
            <a:bodyPr lIns="0" tIns="0" rIns="0" bIns="0" rtlCol="0" anchor="t">
              <a:spAutoFit/>
            </a:bodyPr>
            <a:lstStyle/>
            <a:p>
              <a:pPr algn="ctr">
                <a:lnSpc>
                  <a:spcPts val="2020"/>
                </a:lnSpc>
              </a:pPr>
              <a:r>
                <a:rPr lang="en-US" sz="1440">
                  <a:solidFill>
                    <a:srgbClr val="000000"/>
                  </a:solidFill>
                  <a:latin typeface="WenQuanYi" panose="020B0606030804020204" charset="-122"/>
                </a:rPr>
                <a:t>20</a:t>
              </a:r>
              <a:endParaRPr lang="en-US" sz="1440">
                <a:solidFill>
                  <a:srgbClr val="000000"/>
                </a:solidFill>
                <a:latin typeface="WenQuanYi" panose="020B0606030804020204" charset="-122"/>
              </a:endParaRPr>
            </a:p>
          </p:txBody>
        </p:sp>
        <p:sp>
          <p:nvSpPr>
            <p:cNvPr id="15" name="TextBox 15"/>
            <p:cNvSpPr txBox="1"/>
            <p:nvPr/>
          </p:nvSpPr>
          <p:spPr>
            <a:xfrm>
              <a:off x="7997450" y="5840719"/>
              <a:ext cx="268950" cy="324980"/>
            </a:xfrm>
            <a:prstGeom prst="rect">
              <a:avLst/>
            </a:prstGeom>
          </p:spPr>
          <p:txBody>
            <a:bodyPr lIns="0" tIns="0" rIns="0" bIns="0" rtlCol="0" anchor="t">
              <a:spAutoFit/>
            </a:bodyPr>
            <a:lstStyle/>
            <a:p>
              <a:pPr algn="ctr">
                <a:lnSpc>
                  <a:spcPts val="2020"/>
                </a:lnSpc>
              </a:pPr>
              <a:r>
                <a:rPr lang="en-US" sz="1440">
                  <a:solidFill>
                    <a:srgbClr val="000000"/>
                  </a:solidFill>
                  <a:latin typeface="WenQuanYi" panose="020B0606030804020204" charset="-122"/>
                </a:rPr>
                <a:t>30</a:t>
              </a:r>
              <a:endParaRPr lang="en-US" sz="1440">
                <a:solidFill>
                  <a:srgbClr val="000000"/>
                </a:solidFill>
                <a:latin typeface="WenQuanYi" panose="020B0606030804020204" charset="-122"/>
              </a:endParaRPr>
            </a:p>
          </p:txBody>
        </p:sp>
        <p:sp>
          <p:nvSpPr>
            <p:cNvPr id="16" name="TextBox 16"/>
            <p:cNvSpPr txBox="1"/>
            <p:nvPr/>
          </p:nvSpPr>
          <p:spPr>
            <a:xfrm>
              <a:off x="10438665" y="5840719"/>
              <a:ext cx="268950" cy="324980"/>
            </a:xfrm>
            <a:prstGeom prst="rect">
              <a:avLst/>
            </a:prstGeom>
          </p:spPr>
          <p:txBody>
            <a:bodyPr lIns="0" tIns="0" rIns="0" bIns="0" rtlCol="0" anchor="t">
              <a:spAutoFit/>
            </a:bodyPr>
            <a:lstStyle/>
            <a:p>
              <a:pPr algn="ctr">
                <a:lnSpc>
                  <a:spcPts val="2020"/>
                </a:lnSpc>
              </a:pPr>
              <a:r>
                <a:rPr lang="en-US" sz="1440">
                  <a:solidFill>
                    <a:srgbClr val="000000"/>
                  </a:solidFill>
                  <a:latin typeface="WenQuanYi" panose="020B0606030804020204" charset="-122"/>
                </a:rPr>
                <a:t>40</a:t>
              </a:r>
              <a:endParaRPr lang="en-US" sz="1440">
                <a:solidFill>
                  <a:srgbClr val="000000"/>
                </a:solidFill>
                <a:latin typeface="WenQuanYi" panose="020B0606030804020204" charset="-122"/>
              </a:endParaRPr>
            </a:p>
          </p:txBody>
        </p:sp>
        <p:sp>
          <p:nvSpPr>
            <p:cNvPr id="17" name="TextBox 17"/>
            <p:cNvSpPr txBox="1"/>
            <p:nvPr/>
          </p:nvSpPr>
          <p:spPr>
            <a:xfrm>
              <a:off x="0" y="271803"/>
              <a:ext cx="686205" cy="344593"/>
            </a:xfrm>
            <a:prstGeom prst="rect">
              <a:avLst/>
            </a:prstGeom>
          </p:spPr>
          <p:txBody>
            <a:bodyPr lIns="0" tIns="0" rIns="0" bIns="0" rtlCol="0" anchor="t">
              <a:spAutoFit/>
            </a:bodyPr>
            <a:lstStyle/>
            <a:p>
              <a:pPr algn="r">
                <a:lnSpc>
                  <a:spcPts val="2020"/>
                </a:lnSpc>
              </a:pPr>
              <a:r>
                <a:rPr lang="en-US" sz="1440">
                  <a:solidFill>
                    <a:srgbClr val="000000"/>
                  </a:solidFill>
                  <a:ea typeface="WenQuanYi" panose="020B0606030804020204" charset="-122"/>
                </a:rPr>
                <a:t>RQ1 </a:t>
              </a:r>
              <a:endParaRPr lang="en-US" sz="1440">
                <a:solidFill>
                  <a:srgbClr val="000000"/>
                </a:solidFill>
                <a:ea typeface="WenQuanYi" panose="020B0606030804020204" charset="-122"/>
              </a:endParaRPr>
            </a:p>
          </p:txBody>
        </p:sp>
        <p:sp>
          <p:nvSpPr>
            <p:cNvPr id="18" name="TextBox 18"/>
            <p:cNvSpPr txBox="1"/>
            <p:nvPr/>
          </p:nvSpPr>
          <p:spPr>
            <a:xfrm>
              <a:off x="0" y="1888488"/>
              <a:ext cx="686205" cy="344593"/>
            </a:xfrm>
            <a:prstGeom prst="rect">
              <a:avLst/>
            </a:prstGeom>
          </p:spPr>
          <p:txBody>
            <a:bodyPr lIns="0" tIns="0" rIns="0" bIns="0" rtlCol="0" anchor="t">
              <a:spAutoFit/>
            </a:bodyPr>
            <a:lstStyle/>
            <a:p>
              <a:pPr algn="r">
                <a:lnSpc>
                  <a:spcPts val="2020"/>
                </a:lnSpc>
              </a:pPr>
              <a:r>
                <a:rPr lang="en-US" sz="1440">
                  <a:solidFill>
                    <a:srgbClr val="000000"/>
                  </a:solidFill>
                  <a:ea typeface="WenQuanYi" panose="020B0606030804020204" charset="-122"/>
                </a:rPr>
                <a:t>RQ2 </a:t>
              </a:r>
              <a:endParaRPr lang="en-US" sz="1440">
                <a:solidFill>
                  <a:srgbClr val="000000"/>
                </a:solidFill>
                <a:ea typeface="WenQuanYi" panose="020B0606030804020204" charset="-122"/>
              </a:endParaRPr>
            </a:p>
          </p:txBody>
        </p:sp>
        <p:sp>
          <p:nvSpPr>
            <p:cNvPr id="19" name="TextBox 19"/>
            <p:cNvSpPr txBox="1"/>
            <p:nvPr/>
          </p:nvSpPr>
          <p:spPr>
            <a:xfrm>
              <a:off x="0" y="3505174"/>
              <a:ext cx="686205" cy="344593"/>
            </a:xfrm>
            <a:prstGeom prst="rect">
              <a:avLst/>
            </a:prstGeom>
          </p:spPr>
          <p:txBody>
            <a:bodyPr lIns="0" tIns="0" rIns="0" bIns="0" rtlCol="0" anchor="t">
              <a:spAutoFit/>
            </a:bodyPr>
            <a:lstStyle/>
            <a:p>
              <a:pPr algn="r">
                <a:lnSpc>
                  <a:spcPts val="2020"/>
                </a:lnSpc>
              </a:pPr>
              <a:r>
                <a:rPr lang="en-US" sz="1440">
                  <a:solidFill>
                    <a:srgbClr val="000000"/>
                  </a:solidFill>
                  <a:ea typeface="WenQuanYi" panose="020B0606030804020204" charset="-122"/>
                </a:rPr>
                <a:t>RQ3 </a:t>
              </a:r>
              <a:endParaRPr lang="en-US" sz="1440">
                <a:solidFill>
                  <a:srgbClr val="000000"/>
                </a:solidFill>
                <a:ea typeface="WenQuanYi" panose="020B0606030804020204" charset="-122"/>
              </a:endParaRPr>
            </a:p>
          </p:txBody>
        </p:sp>
        <p:sp>
          <p:nvSpPr>
            <p:cNvPr id="20" name="TextBox 20"/>
            <p:cNvSpPr txBox="1"/>
            <p:nvPr/>
          </p:nvSpPr>
          <p:spPr>
            <a:xfrm>
              <a:off x="0" y="5121859"/>
              <a:ext cx="686205" cy="344593"/>
            </a:xfrm>
            <a:prstGeom prst="rect">
              <a:avLst/>
            </a:prstGeom>
          </p:spPr>
          <p:txBody>
            <a:bodyPr lIns="0" tIns="0" rIns="0" bIns="0" rtlCol="0" anchor="t">
              <a:spAutoFit/>
            </a:bodyPr>
            <a:lstStyle/>
            <a:p>
              <a:pPr algn="r">
                <a:lnSpc>
                  <a:spcPts val="2020"/>
                </a:lnSpc>
              </a:pPr>
              <a:r>
                <a:rPr lang="en-US" sz="1440">
                  <a:solidFill>
                    <a:srgbClr val="000000"/>
                  </a:solidFill>
                  <a:ea typeface="WenQuanYi" panose="020B0606030804020204" charset="-122"/>
                </a:rPr>
                <a:t>RQ4 </a:t>
              </a:r>
              <a:endParaRPr lang="en-US" sz="1440">
                <a:solidFill>
                  <a:srgbClr val="000000"/>
                </a:solidFill>
                <a:ea typeface="WenQuanYi" panose="020B0606030804020204" charset="-122"/>
              </a:endParaRPr>
            </a:p>
          </p:txBody>
        </p:sp>
        <p:grpSp>
          <p:nvGrpSpPr>
            <p:cNvPr id="21" name="Group 21"/>
            <p:cNvGrpSpPr>
              <a:grpSpLocks noChangeAspect="1"/>
            </p:cNvGrpSpPr>
            <p:nvPr/>
          </p:nvGrpSpPr>
          <p:grpSpPr>
            <a:xfrm rot="0">
              <a:off x="808282" y="0"/>
              <a:ext cx="9768673" cy="5756743"/>
              <a:chOff x="0" y="0"/>
              <a:chExt cx="16260218" cy="9582252"/>
            </a:xfrm>
          </p:grpSpPr>
          <p:sp>
            <p:nvSpPr>
              <p:cNvPr id="22" name="Freeform 22"/>
              <p:cNvSpPr/>
              <p:nvPr/>
            </p:nvSpPr>
            <p:spPr>
              <a:xfrm>
                <a:off x="0" y="0"/>
                <a:ext cx="10165018" cy="1509205"/>
              </a:xfrm>
              <a:custGeom>
                <a:avLst/>
                <a:gdLst/>
                <a:ahLst/>
                <a:cxnLst/>
                <a:rect l="l" t="t" r="r" b="b"/>
                <a:pathLst>
                  <a:path w="10165018" h="1509205">
                    <a:moveTo>
                      <a:pt x="0" y="0"/>
                    </a:moveTo>
                    <a:lnTo>
                      <a:pt x="10044281" y="0"/>
                    </a:lnTo>
                    <a:cubicBezTo>
                      <a:pt x="10076302" y="0"/>
                      <a:pt x="10107012" y="12720"/>
                      <a:pt x="10129655" y="35363"/>
                    </a:cubicBezTo>
                    <a:cubicBezTo>
                      <a:pt x="10152297" y="58005"/>
                      <a:pt x="10165018" y="88715"/>
                      <a:pt x="10165018" y="120736"/>
                    </a:cubicBezTo>
                    <a:lnTo>
                      <a:pt x="10165018" y="1388468"/>
                    </a:lnTo>
                    <a:cubicBezTo>
                      <a:pt x="10165018" y="1420490"/>
                      <a:pt x="10152297" y="1451200"/>
                      <a:pt x="10129655" y="1473842"/>
                    </a:cubicBezTo>
                    <a:cubicBezTo>
                      <a:pt x="10107012" y="1496484"/>
                      <a:pt x="10076302" y="1509205"/>
                      <a:pt x="10044281" y="1509205"/>
                    </a:cubicBezTo>
                    <a:lnTo>
                      <a:pt x="0" y="1509205"/>
                    </a:lnTo>
                    <a:close/>
                  </a:path>
                </a:pathLst>
              </a:custGeom>
              <a:solidFill>
                <a:srgbClr val="FFE2AD"/>
              </a:solidFill>
            </p:spPr>
          </p:sp>
          <p:sp>
            <p:nvSpPr>
              <p:cNvPr id="23" name="Freeform 23"/>
              <p:cNvSpPr/>
              <p:nvPr/>
            </p:nvSpPr>
            <p:spPr>
              <a:xfrm>
                <a:off x="0" y="2691016"/>
                <a:ext cx="14228485" cy="1509205"/>
              </a:xfrm>
              <a:custGeom>
                <a:avLst/>
                <a:gdLst/>
                <a:ahLst/>
                <a:cxnLst/>
                <a:rect l="l" t="t" r="r" b="b"/>
                <a:pathLst>
                  <a:path w="14228485" h="1509205">
                    <a:moveTo>
                      <a:pt x="0" y="0"/>
                    </a:moveTo>
                    <a:lnTo>
                      <a:pt x="14107748" y="0"/>
                    </a:lnTo>
                    <a:cubicBezTo>
                      <a:pt x="14139769" y="0"/>
                      <a:pt x="14170479" y="12720"/>
                      <a:pt x="14193121" y="35362"/>
                    </a:cubicBezTo>
                    <a:cubicBezTo>
                      <a:pt x="14215765" y="58005"/>
                      <a:pt x="14228485" y="88715"/>
                      <a:pt x="14228485" y="120736"/>
                    </a:cubicBezTo>
                    <a:lnTo>
                      <a:pt x="14228485" y="1388468"/>
                    </a:lnTo>
                    <a:cubicBezTo>
                      <a:pt x="14228485" y="1420489"/>
                      <a:pt x="14215765" y="1451199"/>
                      <a:pt x="14193121" y="1473842"/>
                    </a:cubicBezTo>
                    <a:cubicBezTo>
                      <a:pt x="14170479" y="1496484"/>
                      <a:pt x="14139769" y="1509204"/>
                      <a:pt x="14107748" y="1509204"/>
                    </a:cubicBezTo>
                    <a:lnTo>
                      <a:pt x="0" y="1509204"/>
                    </a:lnTo>
                    <a:close/>
                  </a:path>
                </a:pathLst>
              </a:custGeom>
              <a:solidFill>
                <a:srgbClr val="FFE2AD"/>
              </a:solidFill>
            </p:spPr>
          </p:sp>
          <p:sp>
            <p:nvSpPr>
              <p:cNvPr id="24" name="Freeform 24"/>
              <p:cNvSpPr/>
              <p:nvPr/>
            </p:nvSpPr>
            <p:spPr>
              <a:xfrm>
                <a:off x="0" y="5382032"/>
                <a:ext cx="16260218" cy="1509204"/>
              </a:xfrm>
              <a:custGeom>
                <a:avLst/>
                <a:gdLst/>
                <a:ahLst/>
                <a:cxnLst/>
                <a:rect l="l" t="t" r="r" b="b"/>
                <a:pathLst>
                  <a:path w="16260218" h="1509204">
                    <a:moveTo>
                      <a:pt x="0" y="0"/>
                    </a:moveTo>
                    <a:lnTo>
                      <a:pt x="16139482" y="0"/>
                    </a:lnTo>
                    <a:cubicBezTo>
                      <a:pt x="16171503" y="0"/>
                      <a:pt x="16202213" y="12720"/>
                      <a:pt x="16224855" y="35362"/>
                    </a:cubicBezTo>
                    <a:cubicBezTo>
                      <a:pt x="16247498" y="58005"/>
                      <a:pt x="16260218" y="88715"/>
                      <a:pt x="16260218" y="120736"/>
                    </a:cubicBezTo>
                    <a:lnTo>
                      <a:pt x="16260218" y="1388468"/>
                    </a:lnTo>
                    <a:cubicBezTo>
                      <a:pt x="16260218" y="1420489"/>
                      <a:pt x="16247498" y="1451199"/>
                      <a:pt x="16224855" y="1473841"/>
                    </a:cubicBezTo>
                    <a:cubicBezTo>
                      <a:pt x="16202213" y="1496484"/>
                      <a:pt x="16171503" y="1509204"/>
                      <a:pt x="16139482" y="1509204"/>
                    </a:cubicBezTo>
                    <a:lnTo>
                      <a:pt x="0" y="1509204"/>
                    </a:lnTo>
                    <a:close/>
                  </a:path>
                </a:pathLst>
              </a:custGeom>
              <a:solidFill>
                <a:srgbClr val="FFE2AD"/>
              </a:solidFill>
            </p:spPr>
          </p:sp>
          <p:sp>
            <p:nvSpPr>
              <p:cNvPr id="25" name="Freeform 25"/>
              <p:cNvSpPr/>
              <p:nvPr/>
            </p:nvSpPr>
            <p:spPr>
              <a:xfrm>
                <a:off x="0" y="8073048"/>
                <a:ext cx="15447524" cy="1509204"/>
              </a:xfrm>
              <a:custGeom>
                <a:avLst/>
                <a:gdLst/>
                <a:ahLst/>
                <a:cxnLst/>
                <a:rect l="l" t="t" r="r" b="b"/>
                <a:pathLst>
                  <a:path w="15447524" h="1509204">
                    <a:moveTo>
                      <a:pt x="0" y="0"/>
                    </a:moveTo>
                    <a:lnTo>
                      <a:pt x="15326789" y="0"/>
                    </a:lnTo>
                    <a:cubicBezTo>
                      <a:pt x="15393468" y="0"/>
                      <a:pt x="15447524" y="54055"/>
                      <a:pt x="15447524" y="120736"/>
                    </a:cubicBezTo>
                    <a:lnTo>
                      <a:pt x="15447524" y="1388468"/>
                    </a:lnTo>
                    <a:cubicBezTo>
                      <a:pt x="15447524" y="1455148"/>
                      <a:pt x="15393468" y="1509203"/>
                      <a:pt x="15326789" y="1509204"/>
                    </a:cubicBezTo>
                    <a:lnTo>
                      <a:pt x="0" y="1509204"/>
                    </a:lnTo>
                    <a:close/>
                  </a:path>
                </a:pathLst>
              </a:custGeom>
              <a:solidFill>
                <a:srgbClr val="FFE2AD"/>
              </a:solidFill>
            </p:spPr>
          </p:sp>
          <p:sp>
            <p:nvSpPr>
              <p:cNvPr id="26" name="Freeform 26"/>
              <p:cNvSpPr/>
              <p:nvPr/>
            </p:nvSpPr>
            <p:spPr>
              <a:xfrm>
                <a:off x="0" y="0"/>
                <a:ext cx="4066007" cy="1509205"/>
              </a:xfrm>
              <a:custGeom>
                <a:avLst/>
                <a:gdLst/>
                <a:ahLst/>
                <a:cxnLst/>
                <a:rect l="l" t="t" r="r" b="b"/>
                <a:pathLst>
                  <a:path w="4066007" h="1509205">
                    <a:moveTo>
                      <a:pt x="0" y="0"/>
                    </a:moveTo>
                    <a:lnTo>
                      <a:pt x="4066007" y="0"/>
                    </a:lnTo>
                    <a:lnTo>
                      <a:pt x="4066007" y="1509205"/>
                    </a:lnTo>
                    <a:lnTo>
                      <a:pt x="0" y="1509205"/>
                    </a:lnTo>
                    <a:close/>
                  </a:path>
                </a:pathLst>
              </a:custGeom>
              <a:solidFill>
                <a:srgbClr val="F6B99D"/>
              </a:solidFill>
            </p:spPr>
          </p:sp>
          <p:sp>
            <p:nvSpPr>
              <p:cNvPr id="27" name="Freeform 27"/>
              <p:cNvSpPr/>
              <p:nvPr/>
            </p:nvSpPr>
            <p:spPr>
              <a:xfrm>
                <a:off x="0" y="2691016"/>
                <a:ext cx="6097922" cy="1509205"/>
              </a:xfrm>
              <a:custGeom>
                <a:avLst/>
                <a:gdLst/>
                <a:ahLst/>
                <a:cxnLst/>
                <a:rect l="l" t="t" r="r" b="b"/>
                <a:pathLst>
                  <a:path w="6097922" h="1509205">
                    <a:moveTo>
                      <a:pt x="0" y="0"/>
                    </a:moveTo>
                    <a:lnTo>
                      <a:pt x="6097922" y="0"/>
                    </a:lnTo>
                    <a:lnTo>
                      <a:pt x="6097922" y="1509204"/>
                    </a:lnTo>
                    <a:lnTo>
                      <a:pt x="0" y="1509204"/>
                    </a:lnTo>
                    <a:close/>
                  </a:path>
                </a:pathLst>
              </a:custGeom>
              <a:solidFill>
                <a:srgbClr val="F6B99D"/>
              </a:solidFill>
            </p:spPr>
          </p:sp>
          <p:sp>
            <p:nvSpPr>
              <p:cNvPr id="28" name="Freeform 28"/>
              <p:cNvSpPr/>
              <p:nvPr/>
            </p:nvSpPr>
            <p:spPr>
              <a:xfrm>
                <a:off x="0" y="5382032"/>
                <a:ext cx="9756131" cy="1509204"/>
              </a:xfrm>
              <a:custGeom>
                <a:avLst/>
                <a:gdLst/>
                <a:ahLst/>
                <a:cxnLst/>
                <a:rect l="l" t="t" r="r" b="b"/>
                <a:pathLst>
                  <a:path w="9756131" h="1509204">
                    <a:moveTo>
                      <a:pt x="0" y="0"/>
                    </a:moveTo>
                    <a:lnTo>
                      <a:pt x="9756131" y="0"/>
                    </a:lnTo>
                    <a:lnTo>
                      <a:pt x="9756131" y="1509204"/>
                    </a:lnTo>
                    <a:lnTo>
                      <a:pt x="0" y="1509204"/>
                    </a:lnTo>
                    <a:close/>
                  </a:path>
                </a:pathLst>
              </a:custGeom>
              <a:solidFill>
                <a:srgbClr val="F6B99D"/>
              </a:solidFill>
            </p:spPr>
          </p:sp>
          <p:sp>
            <p:nvSpPr>
              <p:cNvPr id="29" name="Freeform 29"/>
              <p:cNvSpPr/>
              <p:nvPr/>
            </p:nvSpPr>
            <p:spPr>
              <a:xfrm>
                <a:off x="0" y="8073048"/>
                <a:ext cx="11382387" cy="1509204"/>
              </a:xfrm>
              <a:custGeom>
                <a:avLst/>
                <a:gdLst/>
                <a:ahLst/>
                <a:cxnLst/>
                <a:rect l="l" t="t" r="r" b="b"/>
                <a:pathLst>
                  <a:path w="11382387" h="1509204">
                    <a:moveTo>
                      <a:pt x="0" y="0"/>
                    </a:moveTo>
                    <a:lnTo>
                      <a:pt x="11382387" y="0"/>
                    </a:lnTo>
                    <a:lnTo>
                      <a:pt x="11382387" y="1509204"/>
                    </a:lnTo>
                    <a:lnTo>
                      <a:pt x="0" y="1509204"/>
                    </a:lnTo>
                    <a:close/>
                  </a:path>
                </a:pathLst>
              </a:custGeom>
              <a:solidFill>
                <a:srgbClr val="F6B99D"/>
              </a:solidFill>
            </p:spPr>
          </p:sp>
        </p:grpSp>
      </p:grpSp>
      <p:grpSp>
        <p:nvGrpSpPr>
          <p:cNvPr id="30" name="Group 30"/>
          <p:cNvGrpSpPr/>
          <p:nvPr/>
        </p:nvGrpSpPr>
        <p:grpSpPr>
          <a:xfrm rot="0">
            <a:off x="1028700" y="3645668"/>
            <a:ext cx="3517761" cy="1558615"/>
            <a:chOff x="0" y="9525"/>
            <a:chExt cx="4690348" cy="2078153"/>
          </a:xfrm>
        </p:grpSpPr>
        <p:sp>
          <p:nvSpPr>
            <p:cNvPr id="31" name="TextBox 31"/>
            <p:cNvSpPr txBox="1"/>
            <p:nvPr/>
          </p:nvSpPr>
          <p:spPr>
            <a:xfrm>
              <a:off x="0" y="9525"/>
              <a:ext cx="4690348" cy="820420"/>
            </a:xfrm>
            <a:prstGeom prst="rect">
              <a:avLst/>
            </a:prstGeom>
          </p:spPr>
          <p:txBody>
            <a:bodyPr lIns="0" tIns="0" rIns="0" bIns="0" rtlCol="0" anchor="t">
              <a:spAutoFit/>
            </a:bodyPr>
            <a:lstStyle/>
            <a:p>
              <a:pPr algn="ctr">
                <a:lnSpc>
                  <a:spcPts val="4800"/>
                </a:lnSpc>
              </a:pPr>
              <a:r>
                <a:rPr lang="en-US" sz="4000">
                  <a:solidFill>
                    <a:srgbClr val="16496B"/>
                  </a:solidFill>
                  <a:ea typeface="思源黑体 1 Bold" panose="020B0800000000000000" charset="-122"/>
                </a:rPr>
                <a:t>RQ1</a:t>
              </a:r>
              <a:endParaRPr lang="en-US" sz="4000">
                <a:solidFill>
                  <a:srgbClr val="16496B"/>
                </a:solidFill>
                <a:ea typeface="思源黑体 1 Bold" panose="020B0800000000000000" charset="-122"/>
              </a:endParaRPr>
            </a:p>
          </p:txBody>
        </p:sp>
        <p:sp>
          <p:nvSpPr>
            <p:cNvPr id="32" name="TextBox 32"/>
            <p:cNvSpPr txBox="1"/>
            <p:nvPr/>
          </p:nvSpPr>
          <p:spPr>
            <a:xfrm>
              <a:off x="0" y="1164812"/>
              <a:ext cx="4690348" cy="922866"/>
            </a:xfrm>
            <a:prstGeom prst="rect">
              <a:avLst/>
            </a:prstGeom>
          </p:spPr>
          <p:txBody>
            <a:bodyPr lIns="0" tIns="0" rIns="0" bIns="0" rtlCol="0" anchor="t">
              <a:spAutoFit/>
            </a:bodyPr>
            <a:lstStyle/>
            <a:p>
              <a:pPr algn="ctr">
                <a:lnSpc>
                  <a:spcPts val="2700"/>
                </a:lnSpc>
              </a:pPr>
              <a:r>
                <a:rPr lang="en-US" spc="44">
                  <a:solidFill>
                    <a:srgbClr val="737373"/>
                  </a:solidFill>
                  <a:ea typeface="黑体" panose="02010609060101010101" charset="-122"/>
                  <a:sym typeface="+mn-ea"/>
                </a:rPr>
                <a:t>与最先进的方法相比，MHCPL 的表现如何？</a:t>
              </a:r>
              <a:endParaRPr lang="en-US" sz="1800" spc="44">
                <a:solidFill>
                  <a:srgbClr val="737373"/>
                </a:solidFill>
                <a:ea typeface="思源黑体 1" panose="020B0500000000000000" charset="-122"/>
              </a:endParaRPr>
            </a:p>
          </p:txBody>
        </p:sp>
      </p:grpSp>
      <p:grpSp>
        <p:nvGrpSpPr>
          <p:cNvPr id="33" name="Group 33"/>
          <p:cNvGrpSpPr/>
          <p:nvPr/>
        </p:nvGrpSpPr>
        <p:grpSpPr>
          <a:xfrm rot="0">
            <a:off x="4771833" y="3645668"/>
            <a:ext cx="3517761" cy="1904691"/>
            <a:chOff x="0" y="9525"/>
            <a:chExt cx="4690348" cy="2539587"/>
          </a:xfrm>
        </p:grpSpPr>
        <p:sp>
          <p:nvSpPr>
            <p:cNvPr id="34" name="TextBox 34"/>
            <p:cNvSpPr txBox="1"/>
            <p:nvPr/>
          </p:nvSpPr>
          <p:spPr>
            <a:xfrm>
              <a:off x="0" y="9525"/>
              <a:ext cx="4690348" cy="820420"/>
            </a:xfrm>
            <a:prstGeom prst="rect">
              <a:avLst/>
            </a:prstGeom>
          </p:spPr>
          <p:txBody>
            <a:bodyPr lIns="0" tIns="0" rIns="0" bIns="0" rtlCol="0" anchor="t">
              <a:spAutoFit/>
            </a:bodyPr>
            <a:lstStyle/>
            <a:p>
              <a:pPr algn="ctr">
                <a:lnSpc>
                  <a:spcPts val="4800"/>
                </a:lnSpc>
              </a:pPr>
              <a:r>
                <a:rPr lang="en-US" sz="4000">
                  <a:solidFill>
                    <a:srgbClr val="16496B"/>
                  </a:solidFill>
                  <a:ea typeface="思源黑体 1 Bold" panose="020B0800000000000000" charset="-122"/>
                </a:rPr>
                <a:t>RQ2</a:t>
              </a:r>
              <a:endParaRPr lang="en-US" sz="4000">
                <a:solidFill>
                  <a:srgbClr val="16496B"/>
                </a:solidFill>
                <a:ea typeface="思源黑体 1 Bold" panose="020B0800000000000000" charset="-122"/>
              </a:endParaRPr>
            </a:p>
          </p:txBody>
        </p:sp>
        <p:sp>
          <p:nvSpPr>
            <p:cNvPr id="35" name="TextBox 35"/>
            <p:cNvSpPr txBox="1"/>
            <p:nvPr/>
          </p:nvSpPr>
          <p:spPr>
            <a:xfrm>
              <a:off x="0" y="1164812"/>
              <a:ext cx="4690348" cy="1384300"/>
            </a:xfrm>
            <a:prstGeom prst="rect">
              <a:avLst/>
            </a:prstGeom>
          </p:spPr>
          <p:txBody>
            <a:bodyPr lIns="0" tIns="0" rIns="0" bIns="0" rtlCol="0" anchor="t">
              <a:spAutoFit/>
            </a:bodyPr>
            <a:lstStyle/>
            <a:p>
              <a:pPr algn="ctr">
                <a:lnSpc>
                  <a:spcPts val="2700"/>
                </a:lnSpc>
              </a:pPr>
              <a:r>
                <a:rPr lang="zh-CN" altLang="en-US" sz="1800" spc="44">
                  <a:solidFill>
                    <a:srgbClr val="737373"/>
                  </a:solidFill>
                  <a:ea typeface="思源黑体 1" panose="020B0500000000000000" charset="-122"/>
                </a:rPr>
                <a:t>、</a:t>
              </a:r>
              <a:r>
                <a:rPr lang="en-US" spc="44">
                  <a:solidFill>
                    <a:srgbClr val="737373"/>
                  </a:solidFill>
                  <a:ea typeface="黑体" panose="02010609060101010101" charset="-122"/>
                  <a:sym typeface="+mn-ea"/>
                </a:rPr>
                <a:t>不同的组件（社会影响力、基于超图的状态编码器和跨视图对比学习）如何影响 MHCPL 的结果？</a:t>
              </a:r>
              <a:endParaRPr lang="zh-CN" altLang="en-US" sz="1800" spc="44">
                <a:solidFill>
                  <a:srgbClr val="737373"/>
                </a:solidFill>
                <a:ea typeface="思源黑体 1" panose="020B0500000000000000" charset="-122"/>
              </a:endParaRPr>
            </a:p>
          </p:txBody>
        </p:sp>
      </p:grpSp>
      <p:grpSp>
        <p:nvGrpSpPr>
          <p:cNvPr id="36" name="Group 36"/>
          <p:cNvGrpSpPr/>
          <p:nvPr/>
        </p:nvGrpSpPr>
        <p:grpSpPr>
          <a:xfrm rot="0">
            <a:off x="1028700" y="6464491"/>
            <a:ext cx="3517761" cy="1558615"/>
            <a:chOff x="0" y="9525"/>
            <a:chExt cx="4690348" cy="2078153"/>
          </a:xfrm>
        </p:grpSpPr>
        <p:sp>
          <p:nvSpPr>
            <p:cNvPr id="37" name="TextBox 37"/>
            <p:cNvSpPr txBox="1"/>
            <p:nvPr/>
          </p:nvSpPr>
          <p:spPr>
            <a:xfrm>
              <a:off x="0" y="9525"/>
              <a:ext cx="4690348" cy="820420"/>
            </a:xfrm>
            <a:prstGeom prst="rect">
              <a:avLst/>
            </a:prstGeom>
          </p:spPr>
          <p:txBody>
            <a:bodyPr lIns="0" tIns="0" rIns="0" bIns="0" rtlCol="0" anchor="t">
              <a:spAutoFit/>
            </a:bodyPr>
            <a:lstStyle/>
            <a:p>
              <a:pPr algn="ctr">
                <a:lnSpc>
                  <a:spcPts val="4800"/>
                </a:lnSpc>
              </a:pPr>
              <a:r>
                <a:rPr lang="en-US" sz="4000">
                  <a:solidFill>
                    <a:srgbClr val="16496B"/>
                  </a:solidFill>
                  <a:ea typeface="思源黑体 1 Bold" panose="020B0800000000000000" charset="-122"/>
                </a:rPr>
                <a:t>RQ3</a:t>
              </a:r>
              <a:endParaRPr lang="en-US" sz="4000">
                <a:solidFill>
                  <a:srgbClr val="16496B"/>
                </a:solidFill>
                <a:ea typeface="思源黑体 1 Bold" panose="020B0800000000000000" charset="-122"/>
              </a:endParaRPr>
            </a:p>
          </p:txBody>
        </p:sp>
        <p:sp>
          <p:nvSpPr>
            <p:cNvPr id="38" name="TextBox 38"/>
            <p:cNvSpPr txBox="1"/>
            <p:nvPr/>
          </p:nvSpPr>
          <p:spPr>
            <a:xfrm>
              <a:off x="0" y="1164812"/>
              <a:ext cx="4690348" cy="922866"/>
            </a:xfrm>
            <a:prstGeom prst="rect">
              <a:avLst/>
            </a:prstGeom>
          </p:spPr>
          <p:txBody>
            <a:bodyPr lIns="0" tIns="0" rIns="0" bIns="0" rtlCol="0" anchor="t">
              <a:spAutoFit/>
            </a:bodyPr>
            <a:lstStyle/>
            <a:p>
              <a:pPr algn="ctr">
                <a:lnSpc>
                  <a:spcPts val="2700"/>
                </a:lnSpc>
              </a:pPr>
              <a:r>
                <a:rPr lang="en-US" spc="44">
                  <a:solidFill>
                    <a:srgbClr val="737373"/>
                  </a:solidFill>
                  <a:ea typeface="黑体" panose="02010609060101010101" charset="-122"/>
                  <a:sym typeface="+mn-ea"/>
                </a:rPr>
                <a:t>参数（基于超图的状态编码器的层数）如何影响MHCPL的结果？</a:t>
              </a:r>
              <a:endParaRPr lang="en-US" sz="1800" spc="44">
                <a:solidFill>
                  <a:srgbClr val="737373"/>
                </a:solidFill>
                <a:ea typeface="思源黑体 1" panose="020B0500000000000000" charset="-122"/>
              </a:endParaRPr>
            </a:p>
          </p:txBody>
        </p:sp>
      </p:grpSp>
      <p:grpSp>
        <p:nvGrpSpPr>
          <p:cNvPr id="39" name="Group 39"/>
          <p:cNvGrpSpPr/>
          <p:nvPr/>
        </p:nvGrpSpPr>
        <p:grpSpPr>
          <a:xfrm rot="0">
            <a:off x="4771833" y="6464491"/>
            <a:ext cx="3517761" cy="1904691"/>
            <a:chOff x="0" y="9525"/>
            <a:chExt cx="4690348" cy="2539587"/>
          </a:xfrm>
        </p:grpSpPr>
        <p:sp>
          <p:nvSpPr>
            <p:cNvPr id="40" name="TextBox 40"/>
            <p:cNvSpPr txBox="1"/>
            <p:nvPr/>
          </p:nvSpPr>
          <p:spPr>
            <a:xfrm>
              <a:off x="0" y="9525"/>
              <a:ext cx="4690348" cy="820420"/>
            </a:xfrm>
            <a:prstGeom prst="rect">
              <a:avLst/>
            </a:prstGeom>
          </p:spPr>
          <p:txBody>
            <a:bodyPr lIns="0" tIns="0" rIns="0" bIns="0" rtlCol="0" anchor="t">
              <a:spAutoFit/>
            </a:bodyPr>
            <a:lstStyle/>
            <a:p>
              <a:pPr algn="ctr">
                <a:lnSpc>
                  <a:spcPts val="4800"/>
                </a:lnSpc>
              </a:pPr>
              <a:r>
                <a:rPr lang="en-US" sz="4000">
                  <a:solidFill>
                    <a:srgbClr val="16496B"/>
                  </a:solidFill>
                  <a:ea typeface="思源黑体 1 Bold" panose="020B0800000000000000" charset="-122"/>
                </a:rPr>
                <a:t>RQ4</a:t>
              </a:r>
              <a:endParaRPr lang="en-US" sz="4000">
                <a:solidFill>
                  <a:srgbClr val="16496B"/>
                </a:solidFill>
                <a:ea typeface="思源黑体 1 Bold" panose="020B0800000000000000" charset="-122"/>
              </a:endParaRPr>
            </a:p>
          </p:txBody>
        </p:sp>
        <p:sp>
          <p:nvSpPr>
            <p:cNvPr id="41" name="TextBox 41"/>
            <p:cNvSpPr txBox="1"/>
            <p:nvPr/>
          </p:nvSpPr>
          <p:spPr>
            <a:xfrm>
              <a:off x="0" y="1164812"/>
              <a:ext cx="4690348" cy="1384300"/>
            </a:xfrm>
            <a:prstGeom prst="rect">
              <a:avLst/>
            </a:prstGeom>
          </p:spPr>
          <p:txBody>
            <a:bodyPr lIns="0" tIns="0" rIns="0" bIns="0" rtlCol="0" anchor="t">
              <a:spAutoFit/>
            </a:bodyPr>
            <a:lstStyle/>
            <a:p>
              <a:pPr algn="ctr">
                <a:lnSpc>
                  <a:spcPts val="2700"/>
                </a:lnSpc>
              </a:pPr>
              <a:r>
                <a:rPr lang="en-US" spc="44">
                  <a:solidFill>
                    <a:srgbClr val="737373"/>
                  </a:solidFill>
                  <a:ea typeface="黑体" panose="02010609060101010101" charset="-122"/>
                  <a:sym typeface="+mn-ea"/>
                </a:rPr>
                <a:t>MHCPL 能否有效地利用交互式对话、项目知识和社交影响力来了解动态的用户偏好？</a:t>
              </a:r>
              <a:endParaRPr lang="en-US" sz="1800" spc="44">
                <a:solidFill>
                  <a:srgbClr val="737373"/>
                </a:solidFill>
                <a:ea typeface="思源黑体 1" panose="020B0500000000000000" charset="-122"/>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FA"/>
        </a:solidFill>
        <a:effectLst/>
      </p:bgPr>
    </p:bg>
    <p:spTree>
      <p:nvGrpSpPr>
        <p:cNvPr id="1" name=""/>
        <p:cNvGrpSpPr/>
        <p:nvPr/>
      </p:nvGrpSpPr>
      <p:grpSpPr>
        <a:xfrm>
          <a:off x="0" y="0"/>
          <a:ext cx="0" cy="0"/>
          <a:chOff x="0" y="0"/>
          <a:chExt cx="0" cy="0"/>
        </a:xfrm>
      </p:grpSpPr>
      <p:sp>
        <p:nvSpPr>
          <p:cNvPr id="2" name="Freeform 2"/>
          <p:cNvSpPr/>
          <p:nvPr/>
        </p:nvSpPr>
        <p:spPr>
          <a:xfrm rot="4188315">
            <a:off x="-3517084" y="-4769368"/>
            <a:ext cx="7773009" cy="7462089"/>
          </a:xfrm>
          <a:custGeom>
            <a:avLst/>
            <a:gdLst/>
            <a:ahLst/>
            <a:cxnLst/>
            <a:rect l="l" t="t" r="r" b="b"/>
            <a:pathLst>
              <a:path w="7773009" h="7462089">
                <a:moveTo>
                  <a:pt x="0" y="0"/>
                </a:moveTo>
                <a:lnTo>
                  <a:pt x="7773009" y="0"/>
                </a:lnTo>
                <a:lnTo>
                  <a:pt x="7773009" y="7462089"/>
                </a:lnTo>
                <a:lnTo>
                  <a:pt x="0" y="7462089"/>
                </a:lnTo>
                <a:lnTo>
                  <a:pt x="0" y="0"/>
                </a:lnTo>
                <a:close/>
              </a:path>
            </a:pathLst>
          </a:custGeom>
          <a:blipFill>
            <a:blip r:embed="rId1"/>
            <a:stretch>
              <a:fillRect/>
            </a:stretch>
          </a:blipFill>
        </p:spPr>
      </p:sp>
      <p:grpSp>
        <p:nvGrpSpPr>
          <p:cNvPr id="3" name="Group 3"/>
          <p:cNvGrpSpPr/>
          <p:nvPr/>
        </p:nvGrpSpPr>
        <p:grpSpPr>
          <a:xfrm rot="0">
            <a:off x="13634448" y="6377143"/>
            <a:ext cx="9521218" cy="9999086"/>
            <a:chOff x="0" y="0"/>
            <a:chExt cx="12694958" cy="13332115"/>
          </a:xfrm>
        </p:grpSpPr>
        <p:sp>
          <p:nvSpPr>
            <p:cNvPr id="4" name="Freeform 4"/>
            <p:cNvSpPr/>
            <p:nvPr/>
          </p:nvSpPr>
          <p:spPr>
            <a:xfrm rot="-1299492">
              <a:off x="1908412" y="1423094"/>
              <a:ext cx="9446518" cy="9068657"/>
            </a:xfrm>
            <a:custGeom>
              <a:avLst/>
              <a:gdLst/>
              <a:ahLst/>
              <a:cxnLst/>
              <a:rect l="l" t="t" r="r" b="b"/>
              <a:pathLst>
                <a:path w="9446518" h="9068657">
                  <a:moveTo>
                    <a:pt x="0" y="0"/>
                  </a:moveTo>
                  <a:lnTo>
                    <a:pt x="9446518" y="0"/>
                  </a:lnTo>
                  <a:lnTo>
                    <a:pt x="9446518" y="9068657"/>
                  </a:lnTo>
                  <a:lnTo>
                    <a:pt x="0" y="9068657"/>
                  </a:lnTo>
                  <a:lnTo>
                    <a:pt x="0" y="0"/>
                  </a:lnTo>
                  <a:close/>
                </a:path>
              </a:pathLst>
            </a:custGeom>
            <a:blipFill>
              <a:blip r:embed="rId2"/>
              <a:stretch>
                <a:fillRect/>
              </a:stretch>
            </a:blipFill>
          </p:spPr>
        </p:sp>
        <p:sp>
          <p:nvSpPr>
            <p:cNvPr id="5" name="Freeform 5"/>
            <p:cNvSpPr/>
            <p:nvPr/>
          </p:nvSpPr>
          <p:spPr>
            <a:xfrm rot="812167">
              <a:off x="930097" y="3283892"/>
              <a:ext cx="9446518" cy="9068657"/>
            </a:xfrm>
            <a:custGeom>
              <a:avLst/>
              <a:gdLst/>
              <a:ahLst/>
              <a:cxnLst/>
              <a:rect l="l" t="t" r="r" b="b"/>
              <a:pathLst>
                <a:path w="9446518" h="9068657">
                  <a:moveTo>
                    <a:pt x="0" y="0"/>
                  </a:moveTo>
                  <a:lnTo>
                    <a:pt x="9446518" y="0"/>
                  </a:lnTo>
                  <a:lnTo>
                    <a:pt x="9446518" y="9068657"/>
                  </a:lnTo>
                  <a:lnTo>
                    <a:pt x="0" y="9068657"/>
                  </a:lnTo>
                  <a:lnTo>
                    <a:pt x="0" y="0"/>
                  </a:lnTo>
                  <a:close/>
                </a:path>
              </a:pathLst>
            </a:custGeom>
            <a:blipFill>
              <a:blip r:embed="rId3"/>
              <a:stretch>
                <a:fillRect/>
              </a:stretch>
            </a:blipFill>
          </p:spPr>
        </p:sp>
      </p:grpSp>
      <p:sp>
        <p:nvSpPr>
          <p:cNvPr id="6" name="Freeform 6"/>
          <p:cNvSpPr/>
          <p:nvPr/>
        </p:nvSpPr>
        <p:spPr>
          <a:xfrm rot="2534271">
            <a:off x="-4337359" y="-3575806"/>
            <a:ext cx="6599853" cy="6335859"/>
          </a:xfrm>
          <a:custGeom>
            <a:avLst/>
            <a:gdLst/>
            <a:ahLst/>
            <a:cxnLst/>
            <a:rect l="l" t="t" r="r" b="b"/>
            <a:pathLst>
              <a:path w="6599853" h="6335859">
                <a:moveTo>
                  <a:pt x="0" y="0"/>
                </a:moveTo>
                <a:lnTo>
                  <a:pt x="6599854" y="0"/>
                </a:lnTo>
                <a:lnTo>
                  <a:pt x="6599854" y="6335859"/>
                </a:lnTo>
                <a:lnTo>
                  <a:pt x="0" y="6335859"/>
                </a:lnTo>
                <a:lnTo>
                  <a:pt x="0" y="0"/>
                </a:lnTo>
                <a:close/>
              </a:path>
            </a:pathLst>
          </a:custGeom>
          <a:blipFill>
            <a:blip r:embed="rId4"/>
            <a:stretch>
              <a:fillRect/>
            </a:stretch>
          </a:blipFill>
        </p:spPr>
      </p:sp>
      <p:sp>
        <p:nvSpPr>
          <p:cNvPr id="18" name="TextBox 18"/>
          <p:cNvSpPr txBox="1"/>
          <p:nvPr/>
        </p:nvSpPr>
        <p:spPr>
          <a:xfrm>
            <a:off x="4386150" y="787574"/>
            <a:ext cx="9515917" cy="987425"/>
          </a:xfrm>
          <a:prstGeom prst="rect">
            <a:avLst/>
          </a:prstGeom>
        </p:spPr>
        <p:txBody>
          <a:bodyPr lIns="0" tIns="0" rIns="0" bIns="0" rtlCol="0" anchor="t">
            <a:spAutoFit/>
          </a:bodyPr>
          <a:lstStyle/>
          <a:p>
            <a:pPr algn="ctr">
              <a:lnSpc>
                <a:spcPts val="7700"/>
              </a:lnSpc>
              <a:spcBef>
                <a:spcPct val="0"/>
              </a:spcBef>
            </a:pPr>
            <a:r>
              <a:rPr lang="zh-CN" altLang="en-US" sz="5500">
                <a:solidFill>
                  <a:srgbClr val="16496B"/>
                </a:solidFill>
                <a:ea typeface="思源黑体 1 Bold" panose="020B0800000000000000" charset="-122"/>
              </a:rPr>
              <a:t>实验</a:t>
            </a:r>
            <a:r>
              <a:rPr lang="en-US" sz="5500">
                <a:solidFill>
                  <a:srgbClr val="16496B"/>
                </a:solidFill>
                <a:ea typeface="思源黑体 1 Bold" panose="020B0800000000000000" charset="-122"/>
              </a:rPr>
              <a:t>成果及展示</a:t>
            </a:r>
            <a:endParaRPr lang="en-US" sz="5500">
              <a:solidFill>
                <a:srgbClr val="16496B"/>
              </a:solidFill>
              <a:ea typeface="思源黑体 1 Bold" panose="020B0800000000000000" charset="-122"/>
            </a:endParaRPr>
          </a:p>
        </p:txBody>
      </p:sp>
      <p:sp>
        <p:nvSpPr>
          <p:cNvPr id="19" name="TextBox 19"/>
          <p:cNvSpPr txBox="1"/>
          <p:nvPr/>
        </p:nvSpPr>
        <p:spPr>
          <a:xfrm>
            <a:off x="4386150" y="1879394"/>
            <a:ext cx="9515917" cy="322220"/>
          </a:xfrm>
          <a:prstGeom prst="rect">
            <a:avLst/>
          </a:prstGeom>
        </p:spPr>
        <p:txBody>
          <a:bodyPr lIns="0" tIns="0" rIns="0" bIns="0" rtlCol="0" anchor="t">
            <a:spAutoFit/>
          </a:bodyPr>
          <a:lstStyle/>
          <a:p>
            <a:pPr algn="ctr">
              <a:lnSpc>
                <a:spcPts val="2490"/>
              </a:lnSpc>
            </a:pPr>
            <a:r>
              <a:rPr lang="en-US" sz="2130" spc="70">
                <a:solidFill>
                  <a:srgbClr val="16496B"/>
                </a:solidFill>
                <a:latin typeface="Aileron" panose="00000500000000000000"/>
              </a:rPr>
              <a:t>RESEARCH RESULTS AND PRESENTATIONS</a:t>
            </a:r>
            <a:endParaRPr lang="en-US" sz="2130" spc="70">
              <a:solidFill>
                <a:srgbClr val="16496B"/>
              </a:solidFill>
              <a:latin typeface="Aileron" panose="00000500000000000000"/>
            </a:endParaRPr>
          </a:p>
        </p:txBody>
      </p:sp>
      <p:sp>
        <p:nvSpPr>
          <p:cNvPr id="23" name="TextBox 23"/>
          <p:cNvSpPr txBox="1"/>
          <p:nvPr/>
        </p:nvSpPr>
        <p:spPr>
          <a:xfrm>
            <a:off x="920416" y="7839551"/>
            <a:ext cx="2886425" cy="513093"/>
          </a:xfrm>
          <a:prstGeom prst="rect">
            <a:avLst/>
          </a:prstGeom>
        </p:spPr>
        <p:txBody>
          <a:bodyPr lIns="0" tIns="0" rIns="0" bIns="0" rtlCol="0" anchor="t">
            <a:spAutoFit/>
          </a:bodyPr>
          <a:lstStyle/>
          <a:p>
            <a:pPr algn="ctr">
              <a:lnSpc>
                <a:spcPts val="4060"/>
              </a:lnSpc>
            </a:pPr>
            <a:r>
              <a:rPr lang="en-US" sz="3500">
                <a:solidFill>
                  <a:srgbClr val="FFFFFF"/>
                </a:solidFill>
                <a:ea typeface="思源黑体 1 Bold" panose="020B0800000000000000" charset="-122"/>
              </a:rPr>
              <a:t>成果展示</a:t>
            </a:r>
            <a:endParaRPr lang="en-US" sz="3500">
              <a:solidFill>
                <a:srgbClr val="FFFFFF"/>
              </a:solidFill>
              <a:ea typeface="思源黑体 1 Bold" panose="020B0800000000000000" charset="-122"/>
            </a:endParaRPr>
          </a:p>
        </p:txBody>
      </p:sp>
      <p:pic>
        <p:nvPicPr>
          <p:cNvPr id="26" name="图片 25"/>
          <p:cNvPicPr>
            <a:picLocks noChangeAspect="1"/>
          </p:cNvPicPr>
          <p:nvPr>
            <p:custDataLst>
              <p:tags r:id="rId5"/>
            </p:custDataLst>
          </p:nvPr>
        </p:nvPicPr>
        <p:blipFill>
          <a:blip r:embed="rId6"/>
          <a:stretch>
            <a:fillRect/>
          </a:stretch>
        </p:blipFill>
        <p:spPr>
          <a:xfrm>
            <a:off x="1676400" y="2705100"/>
            <a:ext cx="15445105" cy="53181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FA"/>
        </a:solidFill>
        <a:effectLst/>
      </p:bgPr>
    </p:bg>
    <p:spTree>
      <p:nvGrpSpPr>
        <p:cNvPr id="1" name=""/>
        <p:cNvGrpSpPr/>
        <p:nvPr/>
      </p:nvGrpSpPr>
      <p:grpSpPr>
        <a:xfrm>
          <a:off x="0" y="0"/>
          <a:ext cx="0" cy="0"/>
          <a:chOff x="0" y="0"/>
          <a:chExt cx="0" cy="0"/>
        </a:xfrm>
      </p:grpSpPr>
      <p:grpSp>
        <p:nvGrpSpPr>
          <p:cNvPr id="2" name="Group 2"/>
          <p:cNvGrpSpPr/>
          <p:nvPr/>
        </p:nvGrpSpPr>
        <p:grpSpPr>
          <a:xfrm rot="0">
            <a:off x="-5001382" y="5443144"/>
            <a:ext cx="10002764" cy="8401899"/>
            <a:chOff x="0" y="0"/>
            <a:chExt cx="13337018" cy="11202532"/>
          </a:xfrm>
        </p:grpSpPr>
        <p:sp>
          <p:nvSpPr>
            <p:cNvPr id="3" name="Freeform 3"/>
            <p:cNvSpPr/>
            <p:nvPr/>
          </p:nvSpPr>
          <p:spPr>
            <a:xfrm rot="-4293809">
              <a:off x="5750738" y="3129354"/>
              <a:ext cx="3782026" cy="4943825"/>
            </a:xfrm>
            <a:custGeom>
              <a:avLst/>
              <a:gdLst/>
              <a:ahLst/>
              <a:cxnLst/>
              <a:rect l="l" t="t" r="r" b="b"/>
              <a:pathLst>
                <a:path w="3782026" h="4943825">
                  <a:moveTo>
                    <a:pt x="0" y="0"/>
                  </a:moveTo>
                  <a:lnTo>
                    <a:pt x="3782026" y="0"/>
                  </a:lnTo>
                  <a:lnTo>
                    <a:pt x="3782026" y="4943825"/>
                  </a:lnTo>
                  <a:lnTo>
                    <a:pt x="0" y="494382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1838581">
              <a:off x="668932" y="2645111"/>
              <a:ext cx="11999154" cy="5912311"/>
            </a:xfrm>
            <a:custGeom>
              <a:avLst/>
              <a:gdLst/>
              <a:ahLst/>
              <a:cxnLst/>
              <a:rect l="l" t="t" r="r" b="b"/>
              <a:pathLst>
                <a:path w="11999154" h="5912311">
                  <a:moveTo>
                    <a:pt x="0" y="0"/>
                  </a:moveTo>
                  <a:lnTo>
                    <a:pt x="11999154" y="0"/>
                  </a:lnTo>
                  <a:lnTo>
                    <a:pt x="11999154" y="5912311"/>
                  </a:lnTo>
                  <a:lnTo>
                    <a:pt x="0" y="59123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5" name="Group 5"/>
          <p:cNvGrpSpPr/>
          <p:nvPr/>
        </p:nvGrpSpPr>
        <p:grpSpPr>
          <a:xfrm rot="6646896">
            <a:off x="14013497" y="-3181377"/>
            <a:ext cx="6877785" cy="7307014"/>
            <a:chOff x="0" y="0"/>
            <a:chExt cx="9170380" cy="9742685"/>
          </a:xfrm>
        </p:grpSpPr>
        <p:sp>
          <p:nvSpPr>
            <p:cNvPr id="6" name="Freeform 6"/>
            <p:cNvSpPr/>
            <p:nvPr/>
          </p:nvSpPr>
          <p:spPr>
            <a:xfrm rot="-10020101" flipV="1">
              <a:off x="1453372" y="609703"/>
              <a:ext cx="6263636" cy="7392704"/>
            </a:xfrm>
            <a:custGeom>
              <a:avLst/>
              <a:gdLst/>
              <a:ahLst/>
              <a:cxnLst/>
              <a:rect l="l" t="t" r="r" b="b"/>
              <a:pathLst>
                <a:path w="6263636" h="7392704">
                  <a:moveTo>
                    <a:pt x="0" y="7392704"/>
                  </a:moveTo>
                  <a:lnTo>
                    <a:pt x="6263636" y="7392704"/>
                  </a:lnTo>
                  <a:lnTo>
                    <a:pt x="6263636" y="0"/>
                  </a:lnTo>
                  <a:lnTo>
                    <a:pt x="0" y="0"/>
                  </a:lnTo>
                  <a:lnTo>
                    <a:pt x="0" y="739270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7654232">
              <a:off x="907983" y="2069484"/>
              <a:ext cx="7354414" cy="5912311"/>
            </a:xfrm>
            <a:custGeom>
              <a:avLst/>
              <a:gdLst/>
              <a:ahLst/>
              <a:cxnLst/>
              <a:rect l="l" t="t" r="r" b="b"/>
              <a:pathLst>
                <a:path w="7354414" h="5912311">
                  <a:moveTo>
                    <a:pt x="0" y="0"/>
                  </a:moveTo>
                  <a:lnTo>
                    <a:pt x="7354414" y="0"/>
                  </a:lnTo>
                  <a:lnTo>
                    <a:pt x="7354414" y="5912310"/>
                  </a:lnTo>
                  <a:lnTo>
                    <a:pt x="0" y="5912310"/>
                  </a:lnTo>
                  <a:lnTo>
                    <a:pt x="0" y="0"/>
                  </a:lnTo>
                  <a:close/>
                </a:path>
              </a:pathLst>
            </a:custGeom>
            <a:blipFill>
              <a:blip r:embed="rId3">
                <a:extLst>
                  <a:ext uri="{96DAC541-7B7A-43D3-8B79-37D633B846F1}">
                    <asvg:svgBlip xmlns:asvg="http://schemas.microsoft.com/office/drawing/2016/SVG/main" r:embed="rId4"/>
                  </a:ext>
                </a:extLst>
              </a:blip>
              <a:stretch>
                <a:fillRect l="-63155"/>
              </a:stretch>
            </a:blipFill>
          </p:spPr>
        </p:sp>
      </p:grpSp>
      <p:grpSp>
        <p:nvGrpSpPr>
          <p:cNvPr id="8" name="Group 8"/>
          <p:cNvGrpSpPr/>
          <p:nvPr/>
        </p:nvGrpSpPr>
        <p:grpSpPr>
          <a:xfrm rot="-4937986">
            <a:off x="-1726090" y="-1748908"/>
            <a:ext cx="6005388" cy="6286112"/>
            <a:chOff x="0" y="0"/>
            <a:chExt cx="8007184" cy="8381483"/>
          </a:xfrm>
        </p:grpSpPr>
        <p:sp>
          <p:nvSpPr>
            <p:cNvPr id="9" name="Freeform 9"/>
            <p:cNvSpPr/>
            <p:nvPr/>
          </p:nvSpPr>
          <p:spPr>
            <a:xfrm rot="4068957">
              <a:off x="932313" y="1306613"/>
              <a:ext cx="6142557" cy="6142557"/>
            </a:xfrm>
            <a:custGeom>
              <a:avLst/>
              <a:gdLst/>
              <a:ahLst/>
              <a:cxnLst/>
              <a:rect l="l" t="t" r="r" b="b"/>
              <a:pathLst>
                <a:path w="6142557" h="6142557">
                  <a:moveTo>
                    <a:pt x="0" y="0"/>
                  </a:moveTo>
                  <a:lnTo>
                    <a:pt x="6142558" y="0"/>
                  </a:lnTo>
                  <a:lnTo>
                    <a:pt x="6142558" y="6142557"/>
                  </a:lnTo>
                  <a:lnTo>
                    <a:pt x="0" y="6142557"/>
                  </a:lnTo>
                  <a:lnTo>
                    <a:pt x="0" y="0"/>
                  </a:lnTo>
                  <a:close/>
                </a:path>
              </a:pathLst>
            </a:custGeom>
            <a:blipFill>
              <a:blip r:embed="rId7">
                <a:alphaModFix amt="71000"/>
                <a:extLst>
                  <a:ext uri="{96DAC541-7B7A-43D3-8B79-37D633B846F1}">
                    <asvg:svgBlip xmlns:asvg="http://schemas.microsoft.com/office/drawing/2016/SVG/main" r:embed="rId8"/>
                  </a:ext>
                </a:extLst>
              </a:blip>
              <a:stretch>
                <a:fillRect/>
              </a:stretch>
            </a:blipFill>
          </p:spPr>
        </p:sp>
        <p:sp>
          <p:nvSpPr>
            <p:cNvPr id="10" name="Freeform 10"/>
            <p:cNvSpPr/>
            <p:nvPr/>
          </p:nvSpPr>
          <p:spPr>
            <a:xfrm rot="-804865">
              <a:off x="3113361" y="435226"/>
              <a:ext cx="4356786" cy="5142130"/>
            </a:xfrm>
            <a:custGeom>
              <a:avLst/>
              <a:gdLst/>
              <a:ahLst/>
              <a:cxnLst/>
              <a:rect l="l" t="t" r="r" b="b"/>
              <a:pathLst>
                <a:path w="4356786" h="5142130">
                  <a:moveTo>
                    <a:pt x="0" y="0"/>
                  </a:moveTo>
                  <a:lnTo>
                    <a:pt x="4356786" y="0"/>
                  </a:lnTo>
                  <a:lnTo>
                    <a:pt x="4356786" y="5142130"/>
                  </a:lnTo>
                  <a:lnTo>
                    <a:pt x="0" y="5142130"/>
                  </a:lnTo>
                  <a:lnTo>
                    <a:pt x="0" y="0"/>
                  </a:lnTo>
                  <a:close/>
                </a:path>
              </a:pathLst>
            </a:custGeom>
            <a:blipFill>
              <a:blip r:embed="rId9">
                <a:alphaModFix amt="80000"/>
                <a:extLst>
                  <a:ext uri="{96DAC541-7B7A-43D3-8B79-37D633B846F1}">
                    <asvg:svgBlip xmlns:asvg="http://schemas.microsoft.com/office/drawing/2016/SVG/main" r:embed="rId10"/>
                  </a:ext>
                </a:extLst>
              </a:blip>
              <a:stretch>
                <a:fillRect/>
              </a:stretch>
            </a:blipFill>
          </p:spPr>
        </p:sp>
      </p:grpSp>
      <p:grpSp>
        <p:nvGrpSpPr>
          <p:cNvPr id="11" name="Group 11"/>
          <p:cNvGrpSpPr/>
          <p:nvPr/>
        </p:nvGrpSpPr>
        <p:grpSpPr>
          <a:xfrm rot="0">
            <a:off x="13739375" y="6499562"/>
            <a:ext cx="5424934" cy="4641848"/>
            <a:chOff x="0" y="0"/>
            <a:chExt cx="7233245" cy="6189131"/>
          </a:xfrm>
        </p:grpSpPr>
        <p:sp>
          <p:nvSpPr>
            <p:cNvPr id="12" name="Freeform 12"/>
            <p:cNvSpPr/>
            <p:nvPr/>
          </p:nvSpPr>
          <p:spPr>
            <a:xfrm>
              <a:off x="0" y="0"/>
              <a:ext cx="6190578" cy="5486400"/>
            </a:xfrm>
            <a:custGeom>
              <a:avLst/>
              <a:gdLst/>
              <a:ahLst/>
              <a:cxnLst/>
              <a:rect l="l" t="t" r="r" b="b"/>
              <a:pathLst>
                <a:path w="6190578" h="5486400">
                  <a:moveTo>
                    <a:pt x="0" y="0"/>
                  </a:moveTo>
                  <a:lnTo>
                    <a:pt x="6190578" y="0"/>
                  </a:lnTo>
                  <a:lnTo>
                    <a:pt x="6190578" y="5486400"/>
                  </a:lnTo>
                  <a:lnTo>
                    <a:pt x="0" y="54864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rot="2336840">
              <a:off x="4054922" y="2579198"/>
              <a:ext cx="2445399" cy="3196600"/>
            </a:xfrm>
            <a:custGeom>
              <a:avLst/>
              <a:gdLst/>
              <a:ahLst/>
              <a:cxnLst/>
              <a:rect l="l" t="t" r="r" b="b"/>
              <a:pathLst>
                <a:path w="2445399" h="3196600">
                  <a:moveTo>
                    <a:pt x="0" y="0"/>
                  </a:moveTo>
                  <a:lnTo>
                    <a:pt x="2445399" y="0"/>
                  </a:lnTo>
                  <a:lnTo>
                    <a:pt x="2445399" y="3196600"/>
                  </a:lnTo>
                  <a:lnTo>
                    <a:pt x="0" y="31966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14" name="TextBox 14"/>
          <p:cNvSpPr txBox="1"/>
          <p:nvPr/>
        </p:nvSpPr>
        <p:spPr>
          <a:xfrm>
            <a:off x="3541099" y="3849951"/>
            <a:ext cx="11205803" cy="1778635"/>
          </a:xfrm>
          <a:prstGeom prst="rect">
            <a:avLst/>
          </a:prstGeom>
        </p:spPr>
        <p:txBody>
          <a:bodyPr lIns="0" tIns="0" rIns="0" bIns="0" rtlCol="0" anchor="t">
            <a:spAutoFit/>
          </a:bodyPr>
          <a:lstStyle/>
          <a:p>
            <a:pPr algn="ctr">
              <a:lnSpc>
                <a:spcPts val="13870"/>
              </a:lnSpc>
              <a:spcBef>
                <a:spcPct val="0"/>
              </a:spcBef>
            </a:pPr>
            <a:r>
              <a:rPr lang="en-US" sz="9910">
                <a:solidFill>
                  <a:srgbClr val="16496B"/>
                </a:solidFill>
                <a:latin typeface="黑体" panose="02010609060101010101" charset="-122"/>
                <a:sym typeface="+mn-ea"/>
              </a:rPr>
              <a:t> </a:t>
            </a:r>
            <a:r>
              <a:rPr lang="zh-CN" altLang="en-US" sz="9910">
                <a:solidFill>
                  <a:srgbClr val="16496B"/>
                </a:solidFill>
                <a:latin typeface="黑体" panose="02010609060101010101" charset="-122"/>
                <a:sym typeface="+mn-ea"/>
              </a:rPr>
              <a:t>介绍与相关工作</a:t>
            </a:r>
            <a:endParaRPr lang="en-US" sz="9910">
              <a:solidFill>
                <a:srgbClr val="16496B"/>
              </a:solidFill>
              <a:latin typeface="思源黑体 1 Bold" panose="020B0800000000000000" charset="-122"/>
            </a:endParaRPr>
          </a:p>
        </p:txBody>
      </p:sp>
      <p:sp>
        <p:nvSpPr>
          <p:cNvPr id="15" name="TextBox 15"/>
          <p:cNvSpPr txBox="1"/>
          <p:nvPr/>
        </p:nvSpPr>
        <p:spPr>
          <a:xfrm>
            <a:off x="3541099" y="5983784"/>
            <a:ext cx="11205803" cy="448945"/>
          </a:xfrm>
          <a:prstGeom prst="rect">
            <a:avLst/>
          </a:prstGeom>
        </p:spPr>
        <p:txBody>
          <a:bodyPr lIns="0" tIns="0" rIns="0" bIns="0" rtlCol="0" anchor="t">
            <a:spAutoFit/>
          </a:bodyPr>
          <a:lstStyle/>
          <a:p>
            <a:pPr algn="ctr">
              <a:lnSpc>
                <a:spcPts val="3505"/>
              </a:lnSpc>
            </a:pPr>
            <a:r>
              <a:rPr lang="en-US" sz="2995" spc="98">
                <a:solidFill>
                  <a:srgbClr val="737373"/>
                </a:solidFill>
                <a:latin typeface="Aileron" panose="00000500000000000000"/>
              </a:rPr>
              <a:t>Introduction and Related </a:t>
            </a:r>
            <a:r>
              <a:rPr lang="en-US" sz="2995" spc="98">
                <a:solidFill>
                  <a:srgbClr val="737373"/>
                </a:solidFill>
                <a:latin typeface="Aileron" panose="00000500000000000000"/>
              </a:rPr>
              <a:t>Work</a:t>
            </a:r>
            <a:endParaRPr lang="en-US" sz="2995" spc="98">
              <a:solidFill>
                <a:srgbClr val="737373"/>
              </a:solidFill>
              <a:latin typeface="Aileron" panose="00000500000000000000"/>
            </a:endParaRPr>
          </a:p>
        </p:txBody>
      </p:sp>
      <p:sp>
        <p:nvSpPr>
          <p:cNvPr id="16" name="TextBox 16"/>
          <p:cNvSpPr txBox="1"/>
          <p:nvPr/>
        </p:nvSpPr>
        <p:spPr>
          <a:xfrm>
            <a:off x="7086378" y="2608465"/>
            <a:ext cx="3615701" cy="987152"/>
          </a:xfrm>
          <a:prstGeom prst="rect">
            <a:avLst/>
          </a:prstGeom>
        </p:spPr>
        <p:txBody>
          <a:bodyPr lIns="0" tIns="0" rIns="0" bIns="0" rtlCol="0" anchor="t">
            <a:spAutoFit/>
          </a:bodyPr>
          <a:lstStyle/>
          <a:p>
            <a:pPr algn="ctr">
              <a:lnSpc>
                <a:spcPts val="7715"/>
              </a:lnSpc>
            </a:pPr>
            <a:r>
              <a:rPr lang="en-US" sz="6595" spc="217">
                <a:solidFill>
                  <a:srgbClr val="16496B"/>
                </a:solidFill>
                <a:latin typeface="Aileron Ultra-Bold" panose="00000A00000000000000"/>
              </a:rPr>
              <a:t>PART</a:t>
            </a:r>
            <a:endParaRPr lang="en-US" sz="6595" spc="217">
              <a:solidFill>
                <a:srgbClr val="16496B"/>
              </a:solidFill>
              <a:latin typeface="Aileron Ultra-Bold" panose="00000A00000000000000"/>
            </a:endParaRPr>
          </a:p>
        </p:txBody>
      </p:sp>
      <p:grpSp>
        <p:nvGrpSpPr>
          <p:cNvPr id="17" name="Group 17"/>
          <p:cNvGrpSpPr/>
          <p:nvPr/>
        </p:nvGrpSpPr>
        <p:grpSpPr>
          <a:xfrm rot="0">
            <a:off x="10202536" y="2598940"/>
            <a:ext cx="999086" cy="999086"/>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B99D"/>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660"/>
                </a:lnSpc>
                <a:spcBef>
                  <a:spcPct val="0"/>
                </a:spcBef>
              </a:pPr>
            </a:p>
          </p:txBody>
        </p:sp>
      </p:grpSp>
      <p:sp>
        <p:nvSpPr>
          <p:cNvPr id="20" name="TextBox 20"/>
          <p:cNvSpPr txBox="1"/>
          <p:nvPr/>
        </p:nvSpPr>
        <p:spPr>
          <a:xfrm>
            <a:off x="10202536" y="2480944"/>
            <a:ext cx="999086" cy="1111251"/>
          </a:xfrm>
          <a:prstGeom prst="rect">
            <a:avLst/>
          </a:prstGeom>
        </p:spPr>
        <p:txBody>
          <a:bodyPr lIns="0" tIns="0" rIns="0" bIns="0" rtlCol="0" anchor="t">
            <a:spAutoFit/>
          </a:bodyPr>
          <a:lstStyle/>
          <a:p>
            <a:pPr algn="ctr">
              <a:lnSpc>
                <a:spcPts val="9100"/>
              </a:lnSpc>
            </a:pPr>
            <a:r>
              <a:rPr lang="en-US" sz="6500">
                <a:solidFill>
                  <a:srgbClr val="FFFFFF"/>
                </a:solidFill>
                <a:latin typeface="Aileron Bold" panose="00000800000000000000"/>
              </a:rPr>
              <a:t>1</a:t>
            </a:r>
            <a:endParaRPr lang="en-US" sz="6500">
              <a:solidFill>
                <a:srgbClr val="FFFFFF"/>
              </a:solidFill>
              <a:latin typeface="Aileron Bold" panose="000008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FA"/>
        </a:solidFill>
        <a:effectLst/>
      </p:bgPr>
    </p:bg>
    <p:spTree>
      <p:nvGrpSpPr>
        <p:cNvPr id="1" name=""/>
        <p:cNvGrpSpPr/>
        <p:nvPr/>
      </p:nvGrpSpPr>
      <p:grpSpPr>
        <a:xfrm>
          <a:off x="0" y="0"/>
          <a:ext cx="0" cy="0"/>
          <a:chOff x="0" y="0"/>
          <a:chExt cx="0" cy="0"/>
        </a:xfrm>
      </p:grpSpPr>
      <p:sp>
        <p:nvSpPr>
          <p:cNvPr id="2" name="Freeform 2"/>
          <p:cNvSpPr/>
          <p:nvPr/>
        </p:nvSpPr>
        <p:spPr>
          <a:xfrm rot="4188315">
            <a:off x="-3517084" y="-4769368"/>
            <a:ext cx="7773009" cy="7462089"/>
          </a:xfrm>
          <a:custGeom>
            <a:avLst/>
            <a:gdLst/>
            <a:ahLst/>
            <a:cxnLst/>
            <a:rect l="l" t="t" r="r" b="b"/>
            <a:pathLst>
              <a:path w="7773009" h="7462089">
                <a:moveTo>
                  <a:pt x="0" y="0"/>
                </a:moveTo>
                <a:lnTo>
                  <a:pt x="7773009" y="0"/>
                </a:lnTo>
                <a:lnTo>
                  <a:pt x="7773009" y="7462089"/>
                </a:lnTo>
                <a:lnTo>
                  <a:pt x="0" y="746208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3634448" y="6377143"/>
            <a:ext cx="9521218" cy="9999086"/>
            <a:chOff x="0" y="0"/>
            <a:chExt cx="12694958" cy="13332115"/>
          </a:xfrm>
        </p:grpSpPr>
        <p:sp>
          <p:nvSpPr>
            <p:cNvPr id="4" name="Freeform 4"/>
            <p:cNvSpPr/>
            <p:nvPr/>
          </p:nvSpPr>
          <p:spPr>
            <a:xfrm rot="-1299492">
              <a:off x="1908412" y="1423094"/>
              <a:ext cx="9446518" cy="9068657"/>
            </a:xfrm>
            <a:custGeom>
              <a:avLst/>
              <a:gdLst/>
              <a:ahLst/>
              <a:cxnLst/>
              <a:rect l="l" t="t" r="r" b="b"/>
              <a:pathLst>
                <a:path w="9446518" h="9068657">
                  <a:moveTo>
                    <a:pt x="0" y="0"/>
                  </a:moveTo>
                  <a:lnTo>
                    <a:pt x="9446518" y="0"/>
                  </a:lnTo>
                  <a:lnTo>
                    <a:pt x="9446518" y="9068657"/>
                  </a:lnTo>
                  <a:lnTo>
                    <a:pt x="0" y="90686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812167">
              <a:off x="930097" y="3283892"/>
              <a:ext cx="9446518" cy="9068657"/>
            </a:xfrm>
            <a:custGeom>
              <a:avLst/>
              <a:gdLst/>
              <a:ahLst/>
              <a:cxnLst/>
              <a:rect l="l" t="t" r="r" b="b"/>
              <a:pathLst>
                <a:path w="9446518" h="9068657">
                  <a:moveTo>
                    <a:pt x="0" y="0"/>
                  </a:moveTo>
                  <a:lnTo>
                    <a:pt x="9446518" y="0"/>
                  </a:lnTo>
                  <a:lnTo>
                    <a:pt x="9446518" y="9068657"/>
                  </a:lnTo>
                  <a:lnTo>
                    <a:pt x="0" y="90686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6" name="Freeform 6"/>
          <p:cNvSpPr/>
          <p:nvPr/>
        </p:nvSpPr>
        <p:spPr>
          <a:xfrm rot="2534271">
            <a:off x="-4337359" y="-3575806"/>
            <a:ext cx="6599853" cy="6335859"/>
          </a:xfrm>
          <a:custGeom>
            <a:avLst/>
            <a:gdLst/>
            <a:ahLst/>
            <a:cxnLst/>
            <a:rect l="l" t="t" r="r" b="b"/>
            <a:pathLst>
              <a:path w="6599853" h="6335859">
                <a:moveTo>
                  <a:pt x="0" y="0"/>
                </a:moveTo>
                <a:lnTo>
                  <a:pt x="6599854" y="0"/>
                </a:lnTo>
                <a:lnTo>
                  <a:pt x="6599854" y="6335859"/>
                </a:lnTo>
                <a:lnTo>
                  <a:pt x="0" y="63358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7" name="Group 7"/>
          <p:cNvGrpSpPr>
            <a:grpSpLocks noChangeAspect="1"/>
          </p:cNvGrpSpPr>
          <p:nvPr/>
        </p:nvGrpSpPr>
        <p:grpSpPr>
          <a:xfrm rot="0">
            <a:off x="8550580" y="3158436"/>
            <a:ext cx="8708720" cy="5225232"/>
            <a:chOff x="0" y="0"/>
            <a:chExt cx="6350000" cy="3810000"/>
          </a:xfrm>
        </p:grpSpPr>
        <p:sp>
          <p:nvSpPr>
            <p:cNvPr id="8" name="Freeform 8"/>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9"/>
              <a:stretch>
                <a:fillRect t="-5572" b="-5572"/>
              </a:stretch>
            </a:blipFill>
          </p:spPr>
        </p:sp>
        <p:sp>
          <p:nvSpPr>
            <p:cNvPr id="9" name="Freeform 9"/>
            <p:cNvSpPr/>
            <p:nvPr/>
          </p:nvSpPr>
          <p:spPr>
            <a:xfrm>
              <a:off x="0" y="0"/>
              <a:ext cx="6350000" cy="3810000"/>
            </a:xfrm>
            <a:custGeom>
              <a:avLst/>
              <a:gdLst/>
              <a:ahLst/>
              <a:cxnLst/>
              <a:rect l="l" t="t" r="r" b="b"/>
              <a:pathLst>
                <a:path w="6350000" h="381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FFFAFA"/>
            </a:solidFill>
          </p:spPr>
        </p:sp>
      </p:grpSp>
      <p:grpSp>
        <p:nvGrpSpPr>
          <p:cNvPr id="10" name="Group 10"/>
          <p:cNvGrpSpPr/>
          <p:nvPr/>
        </p:nvGrpSpPr>
        <p:grpSpPr>
          <a:xfrm rot="0">
            <a:off x="1028700" y="7960915"/>
            <a:ext cx="1399168" cy="422753"/>
            <a:chOff x="0" y="0"/>
            <a:chExt cx="1579798" cy="477330"/>
          </a:xfrm>
        </p:grpSpPr>
        <p:sp>
          <p:nvSpPr>
            <p:cNvPr id="11" name="Freeform 11"/>
            <p:cNvSpPr/>
            <p:nvPr/>
          </p:nvSpPr>
          <p:spPr>
            <a:xfrm>
              <a:off x="203200" y="0"/>
              <a:ext cx="1173398" cy="477330"/>
            </a:xfrm>
            <a:custGeom>
              <a:avLst/>
              <a:gdLst/>
              <a:ahLst/>
              <a:cxnLst/>
              <a:rect l="l" t="t" r="r" b="b"/>
              <a:pathLst>
                <a:path w="1173398" h="477330">
                  <a:moveTo>
                    <a:pt x="1173398" y="0"/>
                  </a:moveTo>
                  <a:cubicBezTo>
                    <a:pt x="1041587" y="0"/>
                    <a:pt x="934733" y="106854"/>
                    <a:pt x="934733" y="238665"/>
                  </a:cubicBezTo>
                  <a:cubicBezTo>
                    <a:pt x="934733" y="370476"/>
                    <a:pt x="1041587" y="477330"/>
                    <a:pt x="1173398" y="477330"/>
                  </a:cubicBezTo>
                  <a:lnTo>
                    <a:pt x="0" y="477330"/>
                  </a:lnTo>
                  <a:cubicBezTo>
                    <a:pt x="131811" y="477330"/>
                    <a:pt x="238665" y="370476"/>
                    <a:pt x="238665" y="238665"/>
                  </a:cubicBezTo>
                  <a:cubicBezTo>
                    <a:pt x="238665" y="106854"/>
                    <a:pt x="131811" y="0"/>
                    <a:pt x="0" y="0"/>
                  </a:cubicBezTo>
                  <a:lnTo>
                    <a:pt x="1173398" y="0"/>
                  </a:lnTo>
                  <a:close/>
                </a:path>
              </a:pathLst>
            </a:custGeom>
            <a:solidFill>
              <a:srgbClr val="7495AB"/>
            </a:solidFill>
            <a:ln>
              <a:noFill/>
            </a:ln>
          </p:spPr>
        </p:sp>
        <p:sp>
          <p:nvSpPr>
            <p:cNvPr id="12" name="TextBox 12"/>
            <p:cNvSpPr txBox="1"/>
            <p:nvPr/>
          </p:nvSpPr>
          <p:spPr>
            <a:xfrm>
              <a:off x="0" y="-47625"/>
              <a:ext cx="812800" cy="454025"/>
            </a:xfrm>
            <a:prstGeom prst="rect">
              <a:avLst/>
            </a:prstGeom>
          </p:spPr>
          <p:txBody>
            <a:bodyPr lIns="50800" tIns="50800" rIns="50800" bIns="50800" rtlCol="0" anchor="ctr"/>
            <a:lstStyle/>
            <a:p>
              <a:pPr algn="ctr">
                <a:lnSpc>
                  <a:spcPts val="2660"/>
                </a:lnSpc>
              </a:pPr>
            </a:p>
          </p:txBody>
        </p:sp>
      </p:grpSp>
      <p:grpSp>
        <p:nvGrpSpPr>
          <p:cNvPr id="13" name="Group 13"/>
          <p:cNvGrpSpPr/>
          <p:nvPr/>
        </p:nvGrpSpPr>
        <p:grpSpPr>
          <a:xfrm rot="5400000">
            <a:off x="1198030" y="8057706"/>
            <a:ext cx="261908" cy="229170"/>
            <a:chOff x="0" y="0"/>
            <a:chExt cx="812800" cy="711200"/>
          </a:xfrm>
        </p:grpSpPr>
        <p:sp>
          <p:nvSpPr>
            <p:cNvPr id="14" name="Freeform 14"/>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15" name="TextBox 15"/>
            <p:cNvSpPr txBox="1"/>
            <p:nvPr/>
          </p:nvSpPr>
          <p:spPr>
            <a:xfrm>
              <a:off x="127000" y="282575"/>
              <a:ext cx="558800" cy="377825"/>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5400000">
            <a:off x="1597330" y="8057706"/>
            <a:ext cx="261908" cy="229170"/>
            <a:chOff x="0" y="0"/>
            <a:chExt cx="812800" cy="711200"/>
          </a:xfrm>
        </p:grpSpPr>
        <p:sp>
          <p:nvSpPr>
            <p:cNvPr id="17" name="Freeform 1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18" name="TextBox 18"/>
            <p:cNvSpPr txBox="1"/>
            <p:nvPr/>
          </p:nvSpPr>
          <p:spPr>
            <a:xfrm>
              <a:off x="127000" y="282575"/>
              <a:ext cx="558800" cy="37782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5400000">
            <a:off x="1999088" y="8057706"/>
            <a:ext cx="261908" cy="229170"/>
            <a:chOff x="0" y="0"/>
            <a:chExt cx="812800" cy="711200"/>
          </a:xfrm>
        </p:grpSpPr>
        <p:sp>
          <p:nvSpPr>
            <p:cNvPr id="20" name="Freeform 2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1" name="TextBox 21"/>
            <p:cNvSpPr txBox="1"/>
            <p:nvPr/>
          </p:nvSpPr>
          <p:spPr>
            <a:xfrm>
              <a:off x="127000" y="282575"/>
              <a:ext cx="558800" cy="377825"/>
            </a:xfrm>
            <a:prstGeom prst="rect">
              <a:avLst/>
            </a:prstGeom>
          </p:spPr>
          <p:txBody>
            <a:bodyPr lIns="50800" tIns="50800" rIns="50800" bIns="50800" rtlCol="0" anchor="ctr"/>
            <a:lstStyle/>
            <a:p>
              <a:pPr algn="ctr">
                <a:lnSpc>
                  <a:spcPts val="2660"/>
                </a:lnSpc>
              </a:pPr>
            </a:p>
          </p:txBody>
        </p:sp>
      </p:grpSp>
      <p:sp>
        <p:nvSpPr>
          <p:cNvPr id="22" name="TextBox 22"/>
          <p:cNvSpPr txBox="1"/>
          <p:nvPr/>
        </p:nvSpPr>
        <p:spPr>
          <a:xfrm>
            <a:off x="4386150" y="787574"/>
            <a:ext cx="9515917" cy="987425"/>
          </a:xfrm>
          <a:prstGeom prst="rect">
            <a:avLst/>
          </a:prstGeom>
        </p:spPr>
        <p:txBody>
          <a:bodyPr lIns="0" tIns="0" rIns="0" bIns="0" rtlCol="0" anchor="t">
            <a:spAutoFit/>
          </a:bodyPr>
          <a:lstStyle/>
          <a:p>
            <a:pPr algn="ctr">
              <a:lnSpc>
                <a:spcPts val="7700"/>
              </a:lnSpc>
              <a:spcBef>
                <a:spcPct val="0"/>
              </a:spcBef>
            </a:pPr>
            <a:r>
              <a:rPr lang="zh-CN" altLang="en-US" sz="5500">
                <a:solidFill>
                  <a:srgbClr val="16496B"/>
                </a:solidFill>
                <a:ea typeface="黑体" panose="02010609060101010101" charset="-122"/>
                <a:sym typeface="+mn-ea"/>
              </a:rPr>
              <a:t>介绍与相关工作</a:t>
            </a:r>
            <a:endParaRPr lang="en-US" sz="5500">
              <a:solidFill>
                <a:srgbClr val="16496B"/>
              </a:solidFill>
              <a:ea typeface="思源黑体 1 Bold" panose="020B0800000000000000" charset="-122"/>
            </a:endParaRPr>
          </a:p>
        </p:txBody>
      </p:sp>
      <p:sp>
        <p:nvSpPr>
          <p:cNvPr id="23" name="TextBox 23"/>
          <p:cNvSpPr txBox="1"/>
          <p:nvPr/>
        </p:nvSpPr>
        <p:spPr>
          <a:xfrm>
            <a:off x="4386150" y="1879394"/>
            <a:ext cx="9515917" cy="318770"/>
          </a:xfrm>
          <a:prstGeom prst="rect">
            <a:avLst/>
          </a:prstGeom>
        </p:spPr>
        <p:txBody>
          <a:bodyPr lIns="0" tIns="0" rIns="0" bIns="0" rtlCol="0" anchor="t">
            <a:spAutoFit/>
          </a:bodyPr>
          <a:lstStyle/>
          <a:p>
            <a:pPr algn="ctr">
              <a:lnSpc>
                <a:spcPts val="2490"/>
              </a:lnSpc>
            </a:pPr>
            <a:r>
              <a:rPr lang="en-US" sz="2130" spc="98">
                <a:solidFill>
                  <a:srgbClr val="737373"/>
                </a:solidFill>
                <a:latin typeface="Aileron" panose="00000500000000000000"/>
                <a:sym typeface="+mn-ea"/>
              </a:rPr>
              <a:t>Introduction and Related Work</a:t>
            </a:r>
            <a:endParaRPr lang="en-US" sz="2130" spc="70">
              <a:solidFill>
                <a:srgbClr val="16496B"/>
              </a:solidFill>
              <a:latin typeface="Aileron" panose="00000500000000000000"/>
            </a:endParaRPr>
          </a:p>
        </p:txBody>
      </p:sp>
      <p:sp>
        <p:nvSpPr>
          <p:cNvPr id="24" name="TextBox 24"/>
          <p:cNvSpPr txBox="1"/>
          <p:nvPr/>
        </p:nvSpPr>
        <p:spPr>
          <a:xfrm>
            <a:off x="1028700" y="3459109"/>
            <a:ext cx="6142739" cy="1615440"/>
          </a:xfrm>
          <a:prstGeom prst="rect">
            <a:avLst/>
          </a:prstGeom>
        </p:spPr>
        <p:txBody>
          <a:bodyPr lIns="0" tIns="0" rIns="0" bIns="0" rtlCol="0" anchor="t">
            <a:spAutoFit/>
          </a:bodyPr>
          <a:lstStyle/>
          <a:p>
            <a:pPr>
              <a:lnSpc>
                <a:spcPts val="6300"/>
              </a:lnSpc>
              <a:spcBef>
                <a:spcPct val="0"/>
              </a:spcBef>
            </a:pPr>
            <a:r>
              <a:rPr lang="en-US" sz="4500">
                <a:solidFill>
                  <a:srgbClr val="16496B"/>
                </a:solidFill>
                <a:ea typeface="黑体" panose="02010609060101010101" charset="-122"/>
                <a:sym typeface="+mn-ea"/>
              </a:rPr>
              <a:t>Introduction</a:t>
            </a:r>
            <a:endParaRPr lang="en-US" sz="4500">
              <a:solidFill>
                <a:srgbClr val="16496B"/>
              </a:solidFill>
              <a:ea typeface="黑体" panose="02010609060101010101" charset="-122"/>
            </a:endParaRPr>
          </a:p>
          <a:p>
            <a:pPr>
              <a:lnSpc>
                <a:spcPts val="6300"/>
              </a:lnSpc>
              <a:spcBef>
                <a:spcPct val="0"/>
              </a:spcBef>
            </a:pPr>
            <a:endParaRPr lang="en-US" sz="4500">
              <a:solidFill>
                <a:srgbClr val="16496B"/>
              </a:solidFill>
              <a:ea typeface="思源黑体 1 Bold" panose="020B0800000000000000" charset="-122"/>
            </a:endParaRPr>
          </a:p>
        </p:txBody>
      </p:sp>
      <p:sp>
        <p:nvSpPr>
          <p:cNvPr id="25" name="TextBox 25"/>
          <p:cNvSpPr txBox="1"/>
          <p:nvPr/>
        </p:nvSpPr>
        <p:spPr>
          <a:xfrm>
            <a:off x="1028700" y="4548042"/>
            <a:ext cx="6142739" cy="2077085"/>
          </a:xfrm>
          <a:prstGeom prst="rect">
            <a:avLst/>
          </a:prstGeom>
        </p:spPr>
        <p:txBody>
          <a:bodyPr lIns="0" tIns="0" rIns="0" bIns="0" rtlCol="0" anchor="t">
            <a:spAutoFit/>
          </a:bodyPr>
          <a:lstStyle/>
          <a:p>
            <a:pPr marL="0" lvl="0" indent="0" algn="l">
              <a:lnSpc>
                <a:spcPts val="2700"/>
              </a:lnSpc>
              <a:spcBef>
                <a:spcPct val="0"/>
              </a:spcBef>
            </a:pPr>
            <a:r>
              <a:rPr lang="en-US" spc="45">
                <a:solidFill>
                  <a:srgbClr val="737373"/>
                </a:solidFill>
                <a:ea typeface="黑体" panose="02010609060101010101" charset="-122"/>
                <a:sym typeface="+mn-ea"/>
              </a:rPr>
              <a:t>探索多重关系来整合交互式对话、项目知识和社会影响力，以帮助学习对话推荐的动态用户偏好。</a:t>
            </a:r>
            <a:r>
              <a:rPr lang="zh-CN" altLang="en-US" spc="45">
                <a:solidFill>
                  <a:srgbClr val="737373"/>
                </a:solidFill>
                <a:ea typeface="黑体" panose="02010609060101010101" charset="-122"/>
                <a:sym typeface="+mn-ea"/>
              </a:rPr>
              <a:t>据此提出了一种新颖的基于超图的模型，即多视图超图对比策略学习</a:t>
            </a:r>
            <a:r>
              <a:rPr lang="en-US" altLang="zh-CN" spc="45">
                <a:solidFill>
                  <a:srgbClr val="737373"/>
                </a:solidFill>
                <a:ea typeface="黑体" panose="02010609060101010101" charset="-122"/>
                <a:sym typeface="+mn-ea"/>
              </a:rPr>
              <a:t>(</a:t>
            </a:r>
            <a:r>
              <a:rPr lang="zh-CN" altLang="en-US" spc="45">
                <a:solidFill>
                  <a:srgbClr val="737373"/>
                </a:solidFill>
                <a:ea typeface="黑体" panose="02010609060101010101" charset="-122"/>
                <a:sym typeface="+mn-ea"/>
              </a:rPr>
              <a:t>MHCPL</a:t>
            </a:r>
            <a:r>
              <a:rPr lang="en-US" altLang="zh-CN" spc="45">
                <a:solidFill>
                  <a:srgbClr val="737373"/>
                </a:solidFill>
                <a:ea typeface="黑体" panose="02010609060101010101" charset="-122"/>
                <a:sym typeface="+mn-ea"/>
              </a:rPr>
              <a:t>)</a:t>
            </a:r>
            <a:r>
              <a:rPr lang="zh-CN" altLang="en-US" spc="45">
                <a:solidFill>
                  <a:srgbClr val="737373"/>
                </a:solidFill>
                <a:ea typeface="黑体" panose="02010609060101010101" charset="-122"/>
                <a:sym typeface="+mn-ea"/>
              </a:rPr>
              <a:t>，根据交互历史及时选择有用的社交信息，并从不同的角度构建具有三种多重关系的动态超图。</a:t>
            </a:r>
            <a:endParaRPr lang="en-US" u="none" spc="45">
              <a:solidFill>
                <a:srgbClr val="737373"/>
              </a:solidFill>
              <a:ea typeface="黑体" panose="02010609060101010101" charset="-122"/>
            </a:endParaRPr>
          </a:p>
          <a:p>
            <a:pPr marL="0" lvl="0" indent="0" algn="l">
              <a:lnSpc>
                <a:spcPts val="2700"/>
              </a:lnSpc>
              <a:spcBef>
                <a:spcPct val="0"/>
              </a:spcBef>
            </a:pPr>
            <a:endParaRPr lang="en-US" sz="1800" u="none" spc="45">
              <a:solidFill>
                <a:srgbClr val="737373"/>
              </a:solidFill>
              <a:ea typeface="思源黑体 2" panose="020B05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FA"/>
        </a:solidFill>
        <a:effectLst/>
      </p:bgPr>
    </p:bg>
    <p:spTree>
      <p:nvGrpSpPr>
        <p:cNvPr id="1" name=""/>
        <p:cNvGrpSpPr/>
        <p:nvPr/>
      </p:nvGrpSpPr>
      <p:grpSpPr>
        <a:xfrm>
          <a:off x="0" y="0"/>
          <a:ext cx="0" cy="0"/>
          <a:chOff x="0" y="0"/>
          <a:chExt cx="0" cy="0"/>
        </a:xfrm>
      </p:grpSpPr>
      <p:sp>
        <p:nvSpPr>
          <p:cNvPr id="2" name="Freeform 2"/>
          <p:cNvSpPr/>
          <p:nvPr/>
        </p:nvSpPr>
        <p:spPr>
          <a:xfrm rot="4188315">
            <a:off x="-3517084" y="-4769368"/>
            <a:ext cx="7773009" cy="7462089"/>
          </a:xfrm>
          <a:custGeom>
            <a:avLst/>
            <a:gdLst/>
            <a:ahLst/>
            <a:cxnLst/>
            <a:rect l="l" t="t" r="r" b="b"/>
            <a:pathLst>
              <a:path w="7773009" h="7462089">
                <a:moveTo>
                  <a:pt x="0" y="0"/>
                </a:moveTo>
                <a:lnTo>
                  <a:pt x="7773009" y="0"/>
                </a:lnTo>
                <a:lnTo>
                  <a:pt x="7773009" y="7462089"/>
                </a:lnTo>
                <a:lnTo>
                  <a:pt x="0" y="746208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3634448" y="6377143"/>
            <a:ext cx="9521218" cy="9999086"/>
            <a:chOff x="0" y="0"/>
            <a:chExt cx="12694958" cy="13332115"/>
          </a:xfrm>
        </p:grpSpPr>
        <p:sp>
          <p:nvSpPr>
            <p:cNvPr id="4" name="Freeform 4"/>
            <p:cNvSpPr/>
            <p:nvPr/>
          </p:nvSpPr>
          <p:spPr>
            <a:xfrm rot="-1299492">
              <a:off x="1908412" y="1423094"/>
              <a:ext cx="9446518" cy="9068657"/>
            </a:xfrm>
            <a:custGeom>
              <a:avLst/>
              <a:gdLst/>
              <a:ahLst/>
              <a:cxnLst/>
              <a:rect l="l" t="t" r="r" b="b"/>
              <a:pathLst>
                <a:path w="9446518" h="9068657">
                  <a:moveTo>
                    <a:pt x="0" y="0"/>
                  </a:moveTo>
                  <a:lnTo>
                    <a:pt x="9446518" y="0"/>
                  </a:lnTo>
                  <a:lnTo>
                    <a:pt x="9446518" y="9068657"/>
                  </a:lnTo>
                  <a:lnTo>
                    <a:pt x="0" y="90686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812167">
              <a:off x="930097" y="3283892"/>
              <a:ext cx="9446518" cy="9068657"/>
            </a:xfrm>
            <a:custGeom>
              <a:avLst/>
              <a:gdLst/>
              <a:ahLst/>
              <a:cxnLst/>
              <a:rect l="l" t="t" r="r" b="b"/>
              <a:pathLst>
                <a:path w="9446518" h="9068657">
                  <a:moveTo>
                    <a:pt x="0" y="0"/>
                  </a:moveTo>
                  <a:lnTo>
                    <a:pt x="9446518" y="0"/>
                  </a:lnTo>
                  <a:lnTo>
                    <a:pt x="9446518" y="9068657"/>
                  </a:lnTo>
                  <a:lnTo>
                    <a:pt x="0" y="90686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6" name="Freeform 6"/>
          <p:cNvSpPr/>
          <p:nvPr/>
        </p:nvSpPr>
        <p:spPr>
          <a:xfrm rot="2534271">
            <a:off x="-4337359" y="-3575806"/>
            <a:ext cx="6599853" cy="6335859"/>
          </a:xfrm>
          <a:custGeom>
            <a:avLst/>
            <a:gdLst/>
            <a:ahLst/>
            <a:cxnLst/>
            <a:rect l="l" t="t" r="r" b="b"/>
            <a:pathLst>
              <a:path w="6599853" h="6335859">
                <a:moveTo>
                  <a:pt x="0" y="0"/>
                </a:moveTo>
                <a:lnTo>
                  <a:pt x="6599854" y="0"/>
                </a:lnTo>
                <a:lnTo>
                  <a:pt x="6599854" y="6335859"/>
                </a:lnTo>
                <a:lnTo>
                  <a:pt x="0" y="63358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7" name="Group 7"/>
          <p:cNvGrpSpPr/>
          <p:nvPr/>
        </p:nvGrpSpPr>
        <p:grpSpPr>
          <a:xfrm rot="0">
            <a:off x="1028700" y="3869483"/>
            <a:ext cx="3713934" cy="4366462"/>
            <a:chOff x="0" y="0"/>
            <a:chExt cx="1033540" cy="1215130"/>
          </a:xfrm>
        </p:grpSpPr>
        <p:sp>
          <p:nvSpPr>
            <p:cNvPr id="8" name="Freeform 8"/>
            <p:cNvSpPr/>
            <p:nvPr/>
          </p:nvSpPr>
          <p:spPr>
            <a:xfrm>
              <a:off x="0" y="0"/>
              <a:ext cx="1033540" cy="1215130"/>
            </a:xfrm>
            <a:custGeom>
              <a:avLst/>
              <a:gdLst/>
              <a:ahLst/>
              <a:cxnLst/>
              <a:rect l="l" t="t" r="r" b="b"/>
              <a:pathLst>
                <a:path w="1033540" h="1215130">
                  <a:moveTo>
                    <a:pt x="106313" y="0"/>
                  </a:moveTo>
                  <a:lnTo>
                    <a:pt x="927227" y="0"/>
                  </a:lnTo>
                  <a:cubicBezTo>
                    <a:pt x="955423" y="0"/>
                    <a:pt x="982464" y="11201"/>
                    <a:pt x="1002401" y="31138"/>
                  </a:cubicBezTo>
                  <a:cubicBezTo>
                    <a:pt x="1022339" y="51076"/>
                    <a:pt x="1033540" y="78117"/>
                    <a:pt x="1033540" y="106313"/>
                  </a:cubicBezTo>
                  <a:lnTo>
                    <a:pt x="1033540" y="1108817"/>
                  </a:lnTo>
                  <a:cubicBezTo>
                    <a:pt x="1033540" y="1137013"/>
                    <a:pt x="1022339" y="1164054"/>
                    <a:pt x="1002401" y="1183991"/>
                  </a:cubicBezTo>
                  <a:cubicBezTo>
                    <a:pt x="982464" y="1203929"/>
                    <a:pt x="955423" y="1215130"/>
                    <a:pt x="927227" y="1215130"/>
                  </a:cubicBezTo>
                  <a:lnTo>
                    <a:pt x="106313" y="1215130"/>
                  </a:lnTo>
                  <a:cubicBezTo>
                    <a:pt x="78117" y="1215130"/>
                    <a:pt x="51076" y="1203929"/>
                    <a:pt x="31138" y="1183991"/>
                  </a:cubicBezTo>
                  <a:cubicBezTo>
                    <a:pt x="11201" y="1164054"/>
                    <a:pt x="0" y="1137013"/>
                    <a:pt x="0" y="1108817"/>
                  </a:cubicBezTo>
                  <a:lnTo>
                    <a:pt x="0" y="106313"/>
                  </a:lnTo>
                  <a:cubicBezTo>
                    <a:pt x="0" y="78117"/>
                    <a:pt x="11201" y="51076"/>
                    <a:pt x="31138" y="31138"/>
                  </a:cubicBezTo>
                  <a:cubicBezTo>
                    <a:pt x="51076" y="11201"/>
                    <a:pt x="78117" y="0"/>
                    <a:pt x="106313" y="0"/>
                  </a:cubicBezTo>
                  <a:close/>
                </a:path>
              </a:pathLst>
            </a:custGeom>
            <a:solidFill>
              <a:srgbClr val="7495AB"/>
            </a:solidFill>
            <a:ln w="19050">
              <a:solidFill>
                <a:srgbClr val="7495AB"/>
              </a:solidFill>
            </a:ln>
          </p:spPr>
        </p:sp>
        <p:sp>
          <p:nvSpPr>
            <p:cNvPr id="9" name="TextBox 9"/>
            <p:cNvSpPr txBox="1"/>
            <p:nvPr/>
          </p:nvSpPr>
          <p:spPr>
            <a:xfrm>
              <a:off x="0" y="-47625"/>
              <a:ext cx="812800" cy="860425"/>
            </a:xfrm>
            <a:prstGeom prst="rect">
              <a:avLst/>
            </a:prstGeom>
          </p:spPr>
          <p:txBody>
            <a:bodyPr lIns="49086" tIns="49086" rIns="49086" bIns="49086" rtlCol="0" anchor="ctr"/>
            <a:lstStyle/>
            <a:p>
              <a:pPr algn="ctr">
                <a:lnSpc>
                  <a:spcPts val="3360"/>
                </a:lnSpc>
              </a:pPr>
            </a:p>
          </p:txBody>
        </p:sp>
      </p:grpSp>
      <p:grpSp>
        <p:nvGrpSpPr>
          <p:cNvPr id="10" name="Group 10"/>
          <p:cNvGrpSpPr/>
          <p:nvPr/>
        </p:nvGrpSpPr>
        <p:grpSpPr>
          <a:xfrm rot="0">
            <a:off x="9447207" y="3869483"/>
            <a:ext cx="3713934" cy="4366462"/>
            <a:chOff x="0" y="0"/>
            <a:chExt cx="1033540" cy="1215130"/>
          </a:xfrm>
        </p:grpSpPr>
        <p:sp>
          <p:nvSpPr>
            <p:cNvPr id="11" name="Freeform 11"/>
            <p:cNvSpPr/>
            <p:nvPr/>
          </p:nvSpPr>
          <p:spPr>
            <a:xfrm>
              <a:off x="0" y="0"/>
              <a:ext cx="1033540" cy="1215130"/>
            </a:xfrm>
            <a:custGeom>
              <a:avLst/>
              <a:gdLst/>
              <a:ahLst/>
              <a:cxnLst/>
              <a:rect l="l" t="t" r="r" b="b"/>
              <a:pathLst>
                <a:path w="1033540" h="1215130">
                  <a:moveTo>
                    <a:pt x="106313" y="0"/>
                  </a:moveTo>
                  <a:lnTo>
                    <a:pt x="927227" y="0"/>
                  </a:lnTo>
                  <a:cubicBezTo>
                    <a:pt x="955423" y="0"/>
                    <a:pt x="982464" y="11201"/>
                    <a:pt x="1002401" y="31138"/>
                  </a:cubicBezTo>
                  <a:cubicBezTo>
                    <a:pt x="1022339" y="51076"/>
                    <a:pt x="1033540" y="78117"/>
                    <a:pt x="1033540" y="106313"/>
                  </a:cubicBezTo>
                  <a:lnTo>
                    <a:pt x="1033540" y="1108817"/>
                  </a:lnTo>
                  <a:cubicBezTo>
                    <a:pt x="1033540" y="1137013"/>
                    <a:pt x="1022339" y="1164054"/>
                    <a:pt x="1002401" y="1183991"/>
                  </a:cubicBezTo>
                  <a:cubicBezTo>
                    <a:pt x="982464" y="1203929"/>
                    <a:pt x="955423" y="1215130"/>
                    <a:pt x="927227" y="1215130"/>
                  </a:cubicBezTo>
                  <a:lnTo>
                    <a:pt x="106313" y="1215130"/>
                  </a:lnTo>
                  <a:cubicBezTo>
                    <a:pt x="78117" y="1215130"/>
                    <a:pt x="51076" y="1203929"/>
                    <a:pt x="31138" y="1183991"/>
                  </a:cubicBezTo>
                  <a:cubicBezTo>
                    <a:pt x="11201" y="1164054"/>
                    <a:pt x="0" y="1137013"/>
                    <a:pt x="0" y="1108817"/>
                  </a:cubicBezTo>
                  <a:lnTo>
                    <a:pt x="0" y="106313"/>
                  </a:lnTo>
                  <a:cubicBezTo>
                    <a:pt x="0" y="78117"/>
                    <a:pt x="11201" y="51076"/>
                    <a:pt x="31138" y="31138"/>
                  </a:cubicBezTo>
                  <a:cubicBezTo>
                    <a:pt x="51076" y="11201"/>
                    <a:pt x="78117" y="0"/>
                    <a:pt x="106313" y="0"/>
                  </a:cubicBezTo>
                  <a:close/>
                </a:path>
              </a:pathLst>
            </a:custGeom>
            <a:solidFill>
              <a:srgbClr val="7495AB"/>
            </a:solidFill>
            <a:ln w="19050">
              <a:solidFill>
                <a:srgbClr val="7495AB"/>
              </a:solidFill>
            </a:ln>
          </p:spPr>
        </p:sp>
        <p:sp>
          <p:nvSpPr>
            <p:cNvPr id="12" name="TextBox 12"/>
            <p:cNvSpPr txBox="1"/>
            <p:nvPr/>
          </p:nvSpPr>
          <p:spPr>
            <a:xfrm>
              <a:off x="0" y="-47625"/>
              <a:ext cx="812800" cy="860425"/>
            </a:xfrm>
            <a:prstGeom prst="rect">
              <a:avLst/>
            </a:prstGeom>
          </p:spPr>
          <p:txBody>
            <a:bodyPr lIns="49086" tIns="49086" rIns="49086" bIns="49086" rtlCol="0" anchor="ctr"/>
            <a:lstStyle/>
            <a:p>
              <a:pPr algn="ctr">
                <a:lnSpc>
                  <a:spcPts val="3360"/>
                </a:lnSpc>
              </a:pPr>
            </a:p>
          </p:txBody>
        </p:sp>
      </p:grpSp>
      <p:grpSp>
        <p:nvGrpSpPr>
          <p:cNvPr id="13" name="Group 13"/>
          <p:cNvGrpSpPr/>
          <p:nvPr/>
        </p:nvGrpSpPr>
        <p:grpSpPr>
          <a:xfrm rot="0">
            <a:off x="5126859" y="3869483"/>
            <a:ext cx="3713934" cy="4366462"/>
            <a:chOff x="0" y="0"/>
            <a:chExt cx="1033540" cy="1215130"/>
          </a:xfrm>
        </p:grpSpPr>
        <p:sp>
          <p:nvSpPr>
            <p:cNvPr id="14" name="Freeform 14"/>
            <p:cNvSpPr/>
            <p:nvPr/>
          </p:nvSpPr>
          <p:spPr>
            <a:xfrm>
              <a:off x="0" y="0"/>
              <a:ext cx="1033540" cy="1215130"/>
            </a:xfrm>
            <a:custGeom>
              <a:avLst/>
              <a:gdLst/>
              <a:ahLst/>
              <a:cxnLst/>
              <a:rect l="l" t="t" r="r" b="b"/>
              <a:pathLst>
                <a:path w="1033540" h="1215130">
                  <a:moveTo>
                    <a:pt x="106313" y="0"/>
                  </a:moveTo>
                  <a:lnTo>
                    <a:pt x="927227" y="0"/>
                  </a:lnTo>
                  <a:cubicBezTo>
                    <a:pt x="955423" y="0"/>
                    <a:pt x="982464" y="11201"/>
                    <a:pt x="1002401" y="31138"/>
                  </a:cubicBezTo>
                  <a:cubicBezTo>
                    <a:pt x="1022339" y="51076"/>
                    <a:pt x="1033540" y="78117"/>
                    <a:pt x="1033540" y="106313"/>
                  </a:cubicBezTo>
                  <a:lnTo>
                    <a:pt x="1033540" y="1108817"/>
                  </a:lnTo>
                  <a:cubicBezTo>
                    <a:pt x="1033540" y="1137013"/>
                    <a:pt x="1022339" y="1164054"/>
                    <a:pt x="1002401" y="1183991"/>
                  </a:cubicBezTo>
                  <a:cubicBezTo>
                    <a:pt x="982464" y="1203929"/>
                    <a:pt x="955423" y="1215130"/>
                    <a:pt x="927227" y="1215130"/>
                  </a:cubicBezTo>
                  <a:lnTo>
                    <a:pt x="106313" y="1215130"/>
                  </a:lnTo>
                  <a:cubicBezTo>
                    <a:pt x="78117" y="1215130"/>
                    <a:pt x="51076" y="1203929"/>
                    <a:pt x="31138" y="1183991"/>
                  </a:cubicBezTo>
                  <a:cubicBezTo>
                    <a:pt x="11201" y="1164054"/>
                    <a:pt x="0" y="1137013"/>
                    <a:pt x="0" y="1108817"/>
                  </a:cubicBezTo>
                  <a:lnTo>
                    <a:pt x="0" y="106313"/>
                  </a:lnTo>
                  <a:cubicBezTo>
                    <a:pt x="0" y="78117"/>
                    <a:pt x="11201" y="51076"/>
                    <a:pt x="31138" y="31138"/>
                  </a:cubicBezTo>
                  <a:cubicBezTo>
                    <a:pt x="51076" y="11201"/>
                    <a:pt x="78117" y="0"/>
                    <a:pt x="106313" y="0"/>
                  </a:cubicBezTo>
                  <a:close/>
                </a:path>
              </a:pathLst>
            </a:custGeom>
            <a:solidFill>
              <a:srgbClr val="F6B99D"/>
            </a:solidFill>
            <a:ln w="19050">
              <a:solidFill>
                <a:srgbClr val="F6B99D"/>
              </a:solidFill>
            </a:ln>
          </p:spPr>
        </p:sp>
        <p:sp>
          <p:nvSpPr>
            <p:cNvPr id="15" name="TextBox 15"/>
            <p:cNvSpPr txBox="1"/>
            <p:nvPr/>
          </p:nvSpPr>
          <p:spPr>
            <a:xfrm>
              <a:off x="0" y="-47625"/>
              <a:ext cx="812800" cy="860425"/>
            </a:xfrm>
            <a:prstGeom prst="rect">
              <a:avLst/>
            </a:prstGeom>
          </p:spPr>
          <p:txBody>
            <a:bodyPr lIns="49086" tIns="49086" rIns="49086" bIns="49086" rtlCol="0" anchor="ctr"/>
            <a:lstStyle/>
            <a:p>
              <a:pPr algn="ctr">
                <a:lnSpc>
                  <a:spcPts val="3360"/>
                </a:lnSpc>
              </a:pPr>
            </a:p>
          </p:txBody>
        </p:sp>
      </p:grpSp>
      <p:grpSp>
        <p:nvGrpSpPr>
          <p:cNvPr id="16" name="Group 16"/>
          <p:cNvGrpSpPr/>
          <p:nvPr/>
        </p:nvGrpSpPr>
        <p:grpSpPr>
          <a:xfrm rot="0">
            <a:off x="13545366" y="3869483"/>
            <a:ext cx="3713934" cy="4366462"/>
            <a:chOff x="0" y="0"/>
            <a:chExt cx="1033540" cy="1215130"/>
          </a:xfrm>
        </p:grpSpPr>
        <p:sp>
          <p:nvSpPr>
            <p:cNvPr id="17" name="Freeform 17"/>
            <p:cNvSpPr/>
            <p:nvPr/>
          </p:nvSpPr>
          <p:spPr>
            <a:xfrm>
              <a:off x="0" y="0"/>
              <a:ext cx="1033540" cy="1215130"/>
            </a:xfrm>
            <a:custGeom>
              <a:avLst/>
              <a:gdLst/>
              <a:ahLst/>
              <a:cxnLst/>
              <a:rect l="l" t="t" r="r" b="b"/>
              <a:pathLst>
                <a:path w="1033540" h="1215130">
                  <a:moveTo>
                    <a:pt x="106313" y="0"/>
                  </a:moveTo>
                  <a:lnTo>
                    <a:pt x="927227" y="0"/>
                  </a:lnTo>
                  <a:cubicBezTo>
                    <a:pt x="955423" y="0"/>
                    <a:pt x="982464" y="11201"/>
                    <a:pt x="1002401" y="31138"/>
                  </a:cubicBezTo>
                  <a:cubicBezTo>
                    <a:pt x="1022339" y="51076"/>
                    <a:pt x="1033540" y="78117"/>
                    <a:pt x="1033540" y="106313"/>
                  </a:cubicBezTo>
                  <a:lnTo>
                    <a:pt x="1033540" y="1108817"/>
                  </a:lnTo>
                  <a:cubicBezTo>
                    <a:pt x="1033540" y="1137013"/>
                    <a:pt x="1022339" y="1164054"/>
                    <a:pt x="1002401" y="1183991"/>
                  </a:cubicBezTo>
                  <a:cubicBezTo>
                    <a:pt x="982464" y="1203929"/>
                    <a:pt x="955423" y="1215130"/>
                    <a:pt x="927227" y="1215130"/>
                  </a:cubicBezTo>
                  <a:lnTo>
                    <a:pt x="106313" y="1215130"/>
                  </a:lnTo>
                  <a:cubicBezTo>
                    <a:pt x="78117" y="1215130"/>
                    <a:pt x="51076" y="1203929"/>
                    <a:pt x="31138" y="1183991"/>
                  </a:cubicBezTo>
                  <a:cubicBezTo>
                    <a:pt x="11201" y="1164054"/>
                    <a:pt x="0" y="1137013"/>
                    <a:pt x="0" y="1108817"/>
                  </a:cubicBezTo>
                  <a:lnTo>
                    <a:pt x="0" y="106313"/>
                  </a:lnTo>
                  <a:cubicBezTo>
                    <a:pt x="0" y="78117"/>
                    <a:pt x="11201" y="51076"/>
                    <a:pt x="31138" y="31138"/>
                  </a:cubicBezTo>
                  <a:cubicBezTo>
                    <a:pt x="51076" y="11201"/>
                    <a:pt x="78117" y="0"/>
                    <a:pt x="106313" y="0"/>
                  </a:cubicBezTo>
                  <a:close/>
                </a:path>
              </a:pathLst>
            </a:custGeom>
            <a:solidFill>
              <a:srgbClr val="F6B99D"/>
            </a:solidFill>
            <a:ln w="19050">
              <a:solidFill>
                <a:srgbClr val="F6B99D"/>
              </a:solidFill>
            </a:ln>
          </p:spPr>
        </p:sp>
        <p:sp>
          <p:nvSpPr>
            <p:cNvPr id="18" name="TextBox 18"/>
            <p:cNvSpPr txBox="1"/>
            <p:nvPr/>
          </p:nvSpPr>
          <p:spPr>
            <a:xfrm>
              <a:off x="0" y="-47625"/>
              <a:ext cx="812800" cy="860425"/>
            </a:xfrm>
            <a:prstGeom prst="rect">
              <a:avLst/>
            </a:prstGeom>
          </p:spPr>
          <p:txBody>
            <a:bodyPr lIns="49086" tIns="49086" rIns="49086" bIns="49086" rtlCol="0" anchor="ctr"/>
            <a:lstStyle/>
            <a:p>
              <a:pPr algn="ctr">
                <a:lnSpc>
                  <a:spcPts val="3360"/>
                </a:lnSpc>
              </a:pPr>
            </a:p>
          </p:txBody>
        </p:sp>
      </p:grpSp>
      <p:grpSp>
        <p:nvGrpSpPr>
          <p:cNvPr id="19" name="Group 19"/>
          <p:cNvGrpSpPr/>
          <p:nvPr/>
        </p:nvGrpSpPr>
        <p:grpSpPr>
          <a:xfrm rot="0">
            <a:off x="2504534" y="3448510"/>
            <a:ext cx="841945" cy="841945"/>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495AB"/>
            </a:solidFill>
            <a:ln w="38100">
              <a:solidFill>
                <a:srgbClr val="FFFFFF"/>
              </a:solidFill>
            </a:ln>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0">
            <a:off x="10923041" y="3448510"/>
            <a:ext cx="841945" cy="841945"/>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495AB"/>
            </a:solidFill>
            <a:ln w="38100">
              <a:solidFill>
                <a:srgbClr val="FFFFFF"/>
              </a:solidFill>
            </a:ln>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25" name="Group 25"/>
          <p:cNvGrpSpPr/>
          <p:nvPr/>
        </p:nvGrpSpPr>
        <p:grpSpPr>
          <a:xfrm rot="0">
            <a:off x="6602693" y="3448510"/>
            <a:ext cx="841945" cy="841945"/>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B99D"/>
            </a:solidFill>
            <a:ln w="38100">
              <a:solidFill>
                <a:srgbClr val="FFFFFF"/>
              </a:solidFill>
            </a:ln>
          </p:spPr>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28" name="Group 28"/>
          <p:cNvGrpSpPr/>
          <p:nvPr/>
        </p:nvGrpSpPr>
        <p:grpSpPr>
          <a:xfrm rot="0">
            <a:off x="15021200" y="3448510"/>
            <a:ext cx="841945" cy="841945"/>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B99D"/>
            </a:solidFill>
            <a:ln w="38100">
              <a:solidFill>
                <a:srgbClr val="FFFFFF"/>
              </a:solidFill>
            </a:ln>
          </p:spPr>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sp>
        <p:nvSpPr>
          <p:cNvPr id="35" name="TextBox 35"/>
          <p:cNvSpPr txBox="1"/>
          <p:nvPr/>
        </p:nvSpPr>
        <p:spPr>
          <a:xfrm>
            <a:off x="1447800" y="4381500"/>
            <a:ext cx="3055620" cy="3646170"/>
          </a:xfrm>
          <a:prstGeom prst="rect">
            <a:avLst/>
          </a:prstGeom>
        </p:spPr>
        <p:txBody>
          <a:bodyPr lIns="0" tIns="0" rIns="0" bIns="0" rtlCol="0" anchor="t">
            <a:noAutofit/>
          </a:bodyPr>
          <a:lstStyle/>
          <a:p>
            <a:pPr algn="just">
              <a:lnSpc>
                <a:spcPts val="2700"/>
              </a:lnSpc>
            </a:pPr>
            <a:r>
              <a:rPr lang="en-US" spc="44">
                <a:solidFill>
                  <a:srgbClr val="FFFFFF"/>
                </a:solidFill>
                <a:ea typeface="黑体" panose="02010609060101010101" charset="-122"/>
                <a:sym typeface="+mn-ea"/>
              </a:rPr>
              <a:t>推荐系统是帮助用户找到潜在感兴趣的项目的有效工具，他们通常从历史行为中学习用户偏好，但它们很难获取经常随时间变化的动态用户偏好，为了解决这个问题，前人工作提出了会话推荐系统(CRS)，CRS能够通过与用户的实时交互获取最新的偏好信息，从而更准确地满足用户需求。</a:t>
            </a:r>
            <a:endParaRPr lang="en-US" spc="44">
              <a:solidFill>
                <a:srgbClr val="FFFFFF"/>
              </a:solidFill>
              <a:ea typeface="黑体" panose="02010609060101010101" charset="-122"/>
            </a:endParaRPr>
          </a:p>
          <a:p>
            <a:pPr algn="just">
              <a:lnSpc>
                <a:spcPts val="2700"/>
              </a:lnSpc>
            </a:pPr>
            <a:endParaRPr lang="en-US" spc="44">
              <a:solidFill>
                <a:srgbClr val="FFFFFF"/>
              </a:solidFill>
              <a:ea typeface="黑体" panose="02010609060101010101" charset="-122"/>
            </a:endParaRPr>
          </a:p>
          <a:p>
            <a:pPr algn="just">
              <a:lnSpc>
                <a:spcPts val="2700"/>
              </a:lnSpc>
            </a:pPr>
            <a:endParaRPr lang="en-US" sz="1800" spc="44">
              <a:solidFill>
                <a:srgbClr val="FFFFFF"/>
              </a:solidFill>
              <a:ea typeface="思源黑体 1" panose="020B0500000000000000" charset="-122"/>
            </a:endParaRPr>
          </a:p>
        </p:txBody>
      </p:sp>
      <p:sp>
        <p:nvSpPr>
          <p:cNvPr id="36" name="TextBox 36"/>
          <p:cNvSpPr txBox="1"/>
          <p:nvPr/>
        </p:nvSpPr>
        <p:spPr>
          <a:xfrm>
            <a:off x="5491493" y="4381195"/>
            <a:ext cx="3055456" cy="3808730"/>
          </a:xfrm>
          <a:prstGeom prst="rect">
            <a:avLst/>
          </a:prstGeom>
        </p:spPr>
        <p:txBody>
          <a:bodyPr lIns="0" tIns="0" rIns="0" bIns="0" rtlCol="0" anchor="t">
            <a:spAutoFit/>
          </a:bodyPr>
          <a:lstStyle/>
          <a:p>
            <a:pPr algn="just">
              <a:lnSpc>
                <a:spcPts val="2700"/>
              </a:lnSpc>
            </a:pPr>
            <a:r>
              <a:rPr lang="en-US" spc="44">
                <a:solidFill>
                  <a:srgbClr val="FFFFFF"/>
                </a:solidFill>
                <a:ea typeface="黑体" panose="02010609060101010101" charset="-122"/>
                <a:sym typeface="+mn-ea"/>
              </a:rPr>
              <a:t>CRM</a:t>
            </a:r>
            <a:r>
              <a:rPr lang="zh-CN" altLang="en-US" spc="44">
                <a:solidFill>
                  <a:srgbClr val="FFFFFF"/>
                </a:solidFill>
                <a:ea typeface="黑体" panose="02010609060101010101" charset="-122"/>
                <a:sym typeface="+mn-ea"/>
              </a:rPr>
              <a:t>和</a:t>
            </a:r>
            <a:r>
              <a:rPr lang="en-US" altLang="zh-CN" spc="44">
                <a:solidFill>
                  <a:srgbClr val="FFFFFF"/>
                </a:solidFill>
                <a:ea typeface="黑体" panose="02010609060101010101" charset="-122"/>
                <a:sym typeface="+mn-ea"/>
              </a:rPr>
              <a:t>EAR</a:t>
            </a:r>
            <a:r>
              <a:rPr lang="zh-CN" altLang="en-US" spc="44">
                <a:solidFill>
                  <a:srgbClr val="FFFFFF"/>
                </a:solidFill>
                <a:ea typeface="黑体" panose="02010609060101010101" charset="-122"/>
                <a:sym typeface="+mn-ea"/>
              </a:rPr>
              <a:t>通过基于因式分解的方法来从成对交互中学习用户偏好。尽管有效，但在很大程度上忽略了影响关系的因素这一事实在CRS中是多路复用的。此外，社会影响力也是影响用户对物品偏好的重要因素，因为有社会关系的人会互相影响，从而产生相似的兴趣，但在以前的工作中被忽略。</a:t>
            </a:r>
            <a:endParaRPr lang="zh-CN" altLang="en-US" spc="44">
              <a:solidFill>
                <a:srgbClr val="FFFFFF"/>
              </a:solidFill>
              <a:ea typeface="黑体" panose="02010609060101010101" charset="-122"/>
            </a:endParaRPr>
          </a:p>
          <a:p>
            <a:pPr algn="just">
              <a:lnSpc>
                <a:spcPts val="2700"/>
              </a:lnSpc>
            </a:pPr>
            <a:endParaRPr lang="en-US" sz="1800" spc="44">
              <a:solidFill>
                <a:srgbClr val="FFFFFF"/>
              </a:solidFill>
              <a:ea typeface="思源黑体 1" panose="020B0500000000000000" charset="-122"/>
            </a:endParaRPr>
          </a:p>
        </p:txBody>
      </p:sp>
      <p:sp>
        <p:nvSpPr>
          <p:cNvPr id="37" name="TextBox 37"/>
          <p:cNvSpPr txBox="1"/>
          <p:nvPr/>
        </p:nvSpPr>
        <p:spPr>
          <a:xfrm>
            <a:off x="9906455" y="4457395"/>
            <a:ext cx="3055456" cy="3808730"/>
          </a:xfrm>
          <a:prstGeom prst="rect">
            <a:avLst/>
          </a:prstGeom>
        </p:spPr>
        <p:txBody>
          <a:bodyPr lIns="0" tIns="0" rIns="0" bIns="0" rtlCol="0" anchor="t">
            <a:spAutoFit/>
          </a:bodyPr>
          <a:lstStyle/>
          <a:p>
            <a:pPr algn="just">
              <a:lnSpc>
                <a:spcPts val="2700"/>
              </a:lnSpc>
            </a:pPr>
            <a:r>
              <a:rPr lang="zh-CN" altLang="en-US" spc="44">
                <a:solidFill>
                  <a:srgbClr val="FFFFFF"/>
                </a:solidFill>
                <a:ea typeface="黑体" panose="02010609060101010101" charset="-122"/>
                <a:sym typeface="+mn-ea"/>
              </a:rPr>
              <a:t>分为三个视图：</a:t>
            </a:r>
            <a:r>
              <a:rPr lang="en-US" altLang="zh-CN" spc="44">
                <a:solidFill>
                  <a:srgbClr val="FFFFFF"/>
                </a:solidFill>
                <a:ea typeface="黑体" panose="02010609060101010101" charset="-122"/>
                <a:sym typeface="+mn-ea"/>
              </a:rPr>
              <a:t>Like</a:t>
            </a:r>
            <a:r>
              <a:rPr lang="zh-CN" altLang="en-US" spc="44">
                <a:solidFill>
                  <a:srgbClr val="FFFFFF"/>
                </a:solidFill>
                <a:ea typeface="黑体" panose="02010609060101010101" charset="-122"/>
                <a:sym typeface="+mn-ea"/>
              </a:rPr>
              <a:t>、</a:t>
            </a:r>
            <a:r>
              <a:rPr lang="en-US" altLang="zh-CN" spc="44">
                <a:solidFill>
                  <a:srgbClr val="FFFFFF"/>
                </a:solidFill>
                <a:ea typeface="黑体" panose="02010609060101010101" charset="-122"/>
                <a:sym typeface="+mn-ea"/>
              </a:rPr>
              <a:t>DIslike</a:t>
            </a:r>
            <a:r>
              <a:rPr lang="zh-CN" altLang="en-US" spc="44">
                <a:solidFill>
                  <a:srgbClr val="FFFFFF"/>
                </a:solidFill>
                <a:ea typeface="黑体" panose="02010609060101010101" charset="-122"/>
                <a:sym typeface="+mn-ea"/>
              </a:rPr>
              <a:t>、</a:t>
            </a:r>
            <a:r>
              <a:rPr lang="en-US" altLang="zh-CN" spc="44">
                <a:solidFill>
                  <a:srgbClr val="FFFFFF"/>
                </a:solidFill>
                <a:ea typeface="黑体" panose="02010609060101010101" charset="-122"/>
                <a:sym typeface="+mn-ea"/>
              </a:rPr>
              <a:t>Social</a:t>
            </a:r>
            <a:r>
              <a:rPr lang="zh-CN" altLang="en-US" spc="44">
                <a:solidFill>
                  <a:srgbClr val="FFFFFF"/>
                </a:solidFill>
                <a:ea typeface="黑体" panose="02010609060101010101" charset="-122"/>
                <a:sym typeface="+mn-ea"/>
              </a:rPr>
              <a:t>，来自相同视图的用户偏好比来自不同视图的用户偏好更相似，提出</a:t>
            </a:r>
            <a:r>
              <a:rPr lang="en-US" altLang="zh-CN" spc="44">
                <a:solidFill>
                  <a:srgbClr val="FFFFFF"/>
                </a:solidFill>
                <a:ea typeface="黑体" panose="02010609060101010101" charset="-122"/>
                <a:sym typeface="+mn-ea"/>
              </a:rPr>
              <a:t>MHCPL</a:t>
            </a:r>
            <a:r>
              <a:rPr lang="zh-CN" altLang="en-US" spc="44">
                <a:solidFill>
                  <a:srgbClr val="FFFFFF"/>
                </a:solidFill>
                <a:ea typeface="黑体" panose="02010609060101010101" charset="-122"/>
                <a:sym typeface="+mn-ea"/>
              </a:rPr>
              <a:t>：根据交互历史及时选择有用的社交信息，并从不同的角度构建具有三种多重关系的动态超图，每个视图中的复用关系按照其在交互会话中的生成顺序依次连接</a:t>
            </a:r>
            <a:endParaRPr lang="en-US" spc="44">
              <a:solidFill>
                <a:srgbClr val="FFFFFF"/>
              </a:solidFill>
              <a:ea typeface="黑体" panose="02010609060101010101" charset="-122"/>
            </a:endParaRPr>
          </a:p>
          <a:p>
            <a:pPr algn="just">
              <a:lnSpc>
                <a:spcPts val="2700"/>
              </a:lnSpc>
            </a:pPr>
            <a:endParaRPr lang="en-US" sz="1800" spc="44">
              <a:solidFill>
                <a:srgbClr val="FFFFFF"/>
              </a:solidFill>
              <a:ea typeface="思源黑体 1" panose="020B0500000000000000" charset="-122"/>
            </a:endParaRPr>
          </a:p>
        </p:txBody>
      </p:sp>
      <p:sp>
        <p:nvSpPr>
          <p:cNvPr id="38" name="TextBox 38"/>
          <p:cNvSpPr txBox="1"/>
          <p:nvPr/>
        </p:nvSpPr>
        <p:spPr>
          <a:xfrm>
            <a:off x="13868089" y="4457395"/>
            <a:ext cx="3055456" cy="2769870"/>
          </a:xfrm>
          <a:prstGeom prst="rect">
            <a:avLst/>
          </a:prstGeom>
        </p:spPr>
        <p:txBody>
          <a:bodyPr lIns="0" tIns="0" rIns="0" bIns="0" rtlCol="0" anchor="t">
            <a:spAutoFit/>
          </a:bodyPr>
          <a:lstStyle/>
          <a:p>
            <a:pPr algn="just">
              <a:lnSpc>
                <a:spcPts val="2700"/>
              </a:lnSpc>
            </a:pPr>
            <a:r>
              <a:rPr lang="en-US" spc="44">
                <a:solidFill>
                  <a:srgbClr val="FFFFFF"/>
                </a:solidFill>
                <a:ea typeface="黑体" panose="02010609060101010101" charset="-122"/>
                <a:sym typeface="+mn-ea"/>
              </a:rPr>
              <a:t>使用多视图超图构建方法对用户偏好进行建模，生成不同视图下的节点和超边</a:t>
            </a:r>
            <a:r>
              <a:rPr lang="zh-CN" altLang="en-US" spc="44">
                <a:solidFill>
                  <a:srgbClr val="FFFFFF"/>
                </a:solidFill>
                <a:ea typeface="黑体" panose="02010609060101010101" charset="-122"/>
                <a:sym typeface="+mn-ea"/>
              </a:rPr>
              <a:t>；采用分层超图状态编码器对用户偏好进行编码；使用强化学习算法来优化模型的参数</a:t>
            </a:r>
            <a:endParaRPr lang="zh-CN" altLang="en-US" spc="44">
              <a:solidFill>
                <a:srgbClr val="FFFFFF"/>
              </a:solidFill>
              <a:ea typeface="黑体" panose="02010609060101010101" charset="-122"/>
            </a:endParaRPr>
          </a:p>
          <a:p>
            <a:pPr algn="just">
              <a:lnSpc>
                <a:spcPts val="2700"/>
              </a:lnSpc>
            </a:pPr>
            <a:endParaRPr lang="en-US" spc="44">
              <a:solidFill>
                <a:srgbClr val="FFFFFF"/>
              </a:solidFill>
              <a:ea typeface="黑体" panose="02010609060101010101" charset="-122"/>
            </a:endParaRPr>
          </a:p>
          <a:p>
            <a:pPr algn="just">
              <a:lnSpc>
                <a:spcPts val="2700"/>
              </a:lnSpc>
            </a:pPr>
            <a:endParaRPr lang="en-US" sz="1800" spc="44">
              <a:solidFill>
                <a:srgbClr val="FFFFFF"/>
              </a:solidFill>
              <a:ea typeface="思源黑体 1" panose="020B0500000000000000" charset="-122"/>
            </a:endParaRPr>
          </a:p>
        </p:txBody>
      </p:sp>
      <p:sp>
        <p:nvSpPr>
          <p:cNvPr id="39" name="TextBox 39"/>
          <p:cNvSpPr txBox="1"/>
          <p:nvPr/>
        </p:nvSpPr>
        <p:spPr>
          <a:xfrm>
            <a:off x="2563433" y="3419239"/>
            <a:ext cx="724147" cy="814762"/>
          </a:xfrm>
          <a:prstGeom prst="rect">
            <a:avLst/>
          </a:prstGeom>
        </p:spPr>
        <p:txBody>
          <a:bodyPr lIns="0" tIns="0" rIns="0" bIns="0" rtlCol="0" anchor="t">
            <a:spAutoFit/>
          </a:bodyPr>
          <a:lstStyle/>
          <a:p>
            <a:pPr algn="ctr">
              <a:lnSpc>
                <a:spcPts val="6710"/>
              </a:lnSpc>
              <a:spcBef>
                <a:spcPct val="0"/>
              </a:spcBef>
            </a:pPr>
            <a:r>
              <a:rPr lang="en-US" sz="4790" spc="201">
                <a:solidFill>
                  <a:srgbClr val="FFFFFF"/>
                </a:solidFill>
                <a:latin typeface="Open Sans" panose="020B0606030504020204"/>
              </a:rPr>
              <a:t>1</a:t>
            </a:r>
            <a:endParaRPr lang="en-US" sz="4790" spc="201">
              <a:solidFill>
                <a:srgbClr val="FFFFFF"/>
              </a:solidFill>
              <a:latin typeface="Open Sans" panose="020B0606030504020204"/>
            </a:endParaRPr>
          </a:p>
        </p:txBody>
      </p:sp>
      <p:sp>
        <p:nvSpPr>
          <p:cNvPr id="40" name="TextBox 40"/>
          <p:cNvSpPr txBox="1"/>
          <p:nvPr/>
        </p:nvSpPr>
        <p:spPr>
          <a:xfrm>
            <a:off x="10981940" y="3419239"/>
            <a:ext cx="724147" cy="814762"/>
          </a:xfrm>
          <a:prstGeom prst="rect">
            <a:avLst/>
          </a:prstGeom>
        </p:spPr>
        <p:txBody>
          <a:bodyPr lIns="0" tIns="0" rIns="0" bIns="0" rtlCol="0" anchor="t">
            <a:spAutoFit/>
          </a:bodyPr>
          <a:lstStyle/>
          <a:p>
            <a:pPr algn="ctr">
              <a:lnSpc>
                <a:spcPts val="6710"/>
              </a:lnSpc>
              <a:spcBef>
                <a:spcPct val="0"/>
              </a:spcBef>
            </a:pPr>
            <a:r>
              <a:rPr lang="en-US" sz="4790" spc="201">
                <a:solidFill>
                  <a:srgbClr val="FFFFFF"/>
                </a:solidFill>
                <a:latin typeface="Open Sans" panose="020B0606030504020204"/>
              </a:rPr>
              <a:t>3</a:t>
            </a:r>
            <a:endParaRPr lang="en-US" sz="4790" spc="201">
              <a:solidFill>
                <a:srgbClr val="FFFFFF"/>
              </a:solidFill>
              <a:latin typeface="Open Sans" panose="020B0606030504020204"/>
            </a:endParaRPr>
          </a:p>
        </p:txBody>
      </p:sp>
      <p:sp>
        <p:nvSpPr>
          <p:cNvPr id="41" name="TextBox 41"/>
          <p:cNvSpPr txBox="1"/>
          <p:nvPr/>
        </p:nvSpPr>
        <p:spPr>
          <a:xfrm>
            <a:off x="6661592" y="3419239"/>
            <a:ext cx="724147" cy="814762"/>
          </a:xfrm>
          <a:prstGeom prst="rect">
            <a:avLst/>
          </a:prstGeom>
        </p:spPr>
        <p:txBody>
          <a:bodyPr lIns="0" tIns="0" rIns="0" bIns="0" rtlCol="0" anchor="t">
            <a:spAutoFit/>
          </a:bodyPr>
          <a:lstStyle/>
          <a:p>
            <a:pPr algn="ctr">
              <a:lnSpc>
                <a:spcPts val="6710"/>
              </a:lnSpc>
              <a:spcBef>
                <a:spcPct val="0"/>
              </a:spcBef>
            </a:pPr>
            <a:r>
              <a:rPr lang="en-US" sz="4790" spc="201">
                <a:solidFill>
                  <a:srgbClr val="FFFFFF"/>
                </a:solidFill>
                <a:latin typeface="Open Sans" panose="020B0606030504020204"/>
              </a:rPr>
              <a:t>2</a:t>
            </a:r>
            <a:endParaRPr lang="en-US" sz="4790" spc="201">
              <a:solidFill>
                <a:srgbClr val="FFFFFF"/>
              </a:solidFill>
              <a:latin typeface="Open Sans" panose="020B0606030504020204"/>
            </a:endParaRPr>
          </a:p>
        </p:txBody>
      </p:sp>
      <p:sp>
        <p:nvSpPr>
          <p:cNvPr id="42" name="TextBox 42"/>
          <p:cNvSpPr txBox="1"/>
          <p:nvPr/>
        </p:nvSpPr>
        <p:spPr>
          <a:xfrm>
            <a:off x="15080099" y="3419239"/>
            <a:ext cx="724147" cy="814762"/>
          </a:xfrm>
          <a:prstGeom prst="rect">
            <a:avLst/>
          </a:prstGeom>
        </p:spPr>
        <p:txBody>
          <a:bodyPr lIns="0" tIns="0" rIns="0" bIns="0" rtlCol="0" anchor="t">
            <a:spAutoFit/>
          </a:bodyPr>
          <a:lstStyle/>
          <a:p>
            <a:pPr algn="ctr">
              <a:lnSpc>
                <a:spcPts val="6710"/>
              </a:lnSpc>
              <a:spcBef>
                <a:spcPct val="0"/>
              </a:spcBef>
            </a:pPr>
            <a:r>
              <a:rPr lang="en-US" sz="4790" spc="201">
                <a:solidFill>
                  <a:srgbClr val="FFFFFF"/>
                </a:solidFill>
                <a:latin typeface="Open Sans" panose="020B0606030504020204"/>
              </a:rPr>
              <a:t>4</a:t>
            </a:r>
            <a:endParaRPr lang="en-US" sz="4790" spc="201">
              <a:solidFill>
                <a:srgbClr val="FFFFFF"/>
              </a:solidFill>
              <a:latin typeface="Open Sans" panose="020B0606030504020204"/>
            </a:endParaRPr>
          </a:p>
        </p:txBody>
      </p:sp>
      <p:sp>
        <p:nvSpPr>
          <p:cNvPr id="43" name="TextBox 43"/>
          <p:cNvSpPr txBox="1"/>
          <p:nvPr/>
        </p:nvSpPr>
        <p:spPr>
          <a:xfrm>
            <a:off x="4386150" y="787574"/>
            <a:ext cx="9515917" cy="987425"/>
          </a:xfrm>
          <a:prstGeom prst="rect">
            <a:avLst/>
          </a:prstGeom>
        </p:spPr>
        <p:txBody>
          <a:bodyPr lIns="0" tIns="0" rIns="0" bIns="0" rtlCol="0" anchor="t">
            <a:spAutoFit/>
          </a:bodyPr>
          <a:lstStyle/>
          <a:p>
            <a:pPr algn="ctr">
              <a:lnSpc>
                <a:spcPts val="7700"/>
              </a:lnSpc>
              <a:spcBef>
                <a:spcPct val="0"/>
              </a:spcBef>
            </a:pPr>
            <a:r>
              <a:rPr lang="zh-CN" altLang="en-US" sz="5500">
                <a:solidFill>
                  <a:srgbClr val="16496B"/>
                </a:solidFill>
                <a:ea typeface="黑体" panose="02010609060101010101" charset="-122"/>
                <a:sym typeface="+mn-ea"/>
              </a:rPr>
              <a:t>论文的</a:t>
            </a:r>
            <a:r>
              <a:rPr lang="en-US" sz="5500">
                <a:solidFill>
                  <a:srgbClr val="16496B"/>
                </a:solidFill>
                <a:ea typeface="黑体" panose="02010609060101010101" charset="-122"/>
                <a:sym typeface="+mn-ea"/>
              </a:rPr>
              <a:t>背景</a:t>
            </a:r>
            <a:endParaRPr lang="en-US" sz="5500">
              <a:solidFill>
                <a:srgbClr val="16496B"/>
              </a:solidFill>
              <a:ea typeface="思源黑体 1 Bold" panose="020B0800000000000000" charset="-122"/>
            </a:endParaRPr>
          </a:p>
        </p:txBody>
      </p:sp>
      <p:sp>
        <p:nvSpPr>
          <p:cNvPr id="44" name="TextBox 44"/>
          <p:cNvSpPr txBox="1"/>
          <p:nvPr/>
        </p:nvSpPr>
        <p:spPr>
          <a:xfrm>
            <a:off x="4386150" y="1879394"/>
            <a:ext cx="9515917" cy="322220"/>
          </a:xfrm>
          <a:prstGeom prst="rect">
            <a:avLst/>
          </a:prstGeom>
        </p:spPr>
        <p:txBody>
          <a:bodyPr lIns="0" tIns="0" rIns="0" bIns="0" rtlCol="0" anchor="t">
            <a:spAutoFit/>
          </a:bodyPr>
          <a:lstStyle/>
          <a:p>
            <a:pPr algn="ctr">
              <a:lnSpc>
                <a:spcPts val="2490"/>
              </a:lnSpc>
            </a:pPr>
            <a:r>
              <a:rPr lang="en-US" sz="2130" spc="70">
                <a:solidFill>
                  <a:srgbClr val="16496B"/>
                </a:solidFill>
                <a:latin typeface="Aileron" panose="00000500000000000000"/>
              </a:rPr>
              <a:t>THE BACKGROUND AND SIGNIFICANCE OF THE TOPIC SELECTION</a:t>
            </a:r>
            <a:endParaRPr lang="en-US" sz="2130" spc="70">
              <a:solidFill>
                <a:srgbClr val="16496B"/>
              </a:solidFill>
              <a:latin typeface="Aileron" panose="000005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FA"/>
        </a:solidFill>
        <a:effectLst/>
      </p:bgPr>
    </p:bg>
    <p:spTree>
      <p:nvGrpSpPr>
        <p:cNvPr id="1" name=""/>
        <p:cNvGrpSpPr/>
        <p:nvPr/>
      </p:nvGrpSpPr>
      <p:grpSpPr>
        <a:xfrm>
          <a:off x="0" y="0"/>
          <a:ext cx="0" cy="0"/>
          <a:chOff x="0" y="0"/>
          <a:chExt cx="0" cy="0"/>
        </a:xfrm>
      </p:grpSpPr>
      <p:sp>
        <p:nvSpPr>
          <p:cNvPr id="2" name="TextBox 2"/>
          <p:cNvSpPr txBox="1"/>
          <p:nvPr/>
        </p:nvSpPr>
        <p:spPr>
          <a:xfrm>
            <a:off x="12335270" y="7058413"/>
            <a:ext cx="4329982" cy="3115945"/>
          </a:xfrm>
          <a:prstGeom prst="rect">
            <a:avLst/>
          </a:prstGeom>
        </p:spPr>
        <p:txBody>
          <a:bodyPr lIns="0" tIns="0" rIns="0" bIns="0" rtlCol="0" anchor="t">
            <a:spAutoFit/>
          </a:bodyPr>
          <a:lstStyle/>
          <a:p>
            <a:pPr algn="ctr">
              <a:lnSpc>
                <a:spcPts val="2700"/>
              </a:lnSpc>
            </a:pPr>
            <a:r>
              <a:rPr lang="en-US" spc="45">
                <a:solidFill>
                  <a:srgbClr val="737373"/>
                </a:solidFill>
                <a:ea typeface="黑体" panose="02010609060101010101" charset="-122"/>
                <a:sym typeface="+mn-ea"/>
              </a:rPr>
              <a:t>为了建模高阶社会影响力</a:t>
            </a:r>
            <a:r>
              <a:rPr lang="zh-CN" altLang="en-US" spc="45">
                <a:solidFill>
                  <a:srgbClr val="737373"/>
                </a:solidFill>
                <a:ea typeface="黑体" panose="02010609060101010101" charset="-122"/>
                <a:sym typeface="+mn-ea"/>
              </a:rPr>
              <a:t>，图神经网络</a:t>
            </a:r>
            <a:r>
              <a:rPr lang="en-US" altLang="zh-CN" spc="45">
                <a:solidFill>
                  <a:srgbClr val="737373"/>
                </a:solidFill>
                <a:ea typeface="黑体" panose="02010609060101010101" charset="-122"/>
                <a:sym typeface="+mn-ea"/>
              </a:rPr>
              <a:t>(GNN)由于其在学习图结构方面的优越性而被引入社会推荐</a:t>
            </a:r>
            <a:r>
              <a:rPr lang="zh-CN" altLang="en-US" spc="45">
                <a:solidFill>
                  <a:srgbClr val="737373"/>
                </a:solidFill>
                <a:ea typeface="黑体" panose="02010609060101010101" charset="-122"/>
                <a:sym typeface="+mn-ea"/>
              </a:rPr>
              <a:t>，前人开发了一种分层影响传播结构来模拟社交推荐中的递归社交扩散，但未能捕获复杂的多重用户关系模式；将社交关系视为静态信息，而忽略了用户偏好的动态特征</a:t>
            </a:r>
            <a:endParaRPr lang="zh-CN" altLang="en-US" spc="45">
              <a:solidFill>
                <a:srgbClr val="737373"/>
              </a:solidFill>
              <a:ea typeface="黑体" panose="02010609060101010101" charset="-122"/>
            </a:endParaRPr>
          </a:p>
          <a:p>
            <a:pPr algn="ctr">
              <a:lnSpc>
                <a:spcPts val="2700"/>
              </a:lnSpc>
            </a:pPr>
            <a:endParaRPr lang="en-US" spc="45">
              <a:solidFill>
                <a:srgbClr val="737373"/>
              </a:solidFill>
              <a:ea typeface="黑体" panose="02010609060101010101" charset="-122"/>
            </a:endParaRPr>
          </a:p>
          <a:p>
            <a:pPr algn="ctr">
              <a:lnSpc>
                <a:spcPts val="2700"/>
              </a:lnSpc>
            </a:pPr>
            <a:endParaRPr lang="en-US" sz="1800" spc="45">
              <a:solidFill>
                <a:srgbClr val="737373"/>
              </a:solidFill>
              <a:ea typeface="思源黑体 2" panose="020B0500000000000000" charset="-122"/>
            </a:endParaRPr>
          </a:p>
        </p:txBody>
      </p:sp>
      <p:sp>
        <p:nvSpPr>
          <p:cNvPr id="3" name="Freeform 3"/>
          <p:cNvSpPr/>
          <p:nvPr/>
        </p:nvSpPr>
        <p:spPr>
          <a:xfrm rot="4188315">
            <a:off x="-3517084" y="-4769368"/>
            <a:ext cx="7773009" cy="7462089"/>
          </a:xfrm>
          <a:custGeom>
            <a:avLst/>
            <a:gdLst/>
            <a:ahLst/>
            <a:cxnLst/>
            <a:rect l="l" t="t" r="r" b="b"/>
            <a:pathLst>
              <a:path w="7773009" h="7462089">
                <a:moveTo>
                  <a:pt x="0" y="0"/>
                </a:moveTo>
                <a:lnTo>
                  <a:pt x="7773009" y="0"/>
                </a:lnTo>
                <a:lnTo>
                  <a:pt x="7773009" y="7462089"/>
                </a:lnTo>
                <a:lnTo>
                  <a:pt x="0" y="746208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4" name="Group 4"/>
          <p:cNvGrpSpPr/>
          <p:nvPr/>
        </p:nvGrpSpPr>
        <p:grpSpPr>
          <a:xfrm rot="0">
            <a:off x="13634448" y="6377143"/>
            <a:ext cx="9521218" cy="9999086"/>
            <a:chOff x="0" y="0"/>
            <a:chExt cx="12694958" cy="13332115"/>
          </a:xfrm>
        </p:grpSpPr>
        <p:sp>
          <p:nvSpPr>
            <p:cNvPr id="5" name="Freeform 5"/>
            <p:cNvSpPr/>
            <p:nvPr/>
          </p:nvSpPr>
          <p:spPr>
            <a:xfrm rot="-1299492">
              <a:off x="1908412" y="1423094"/>
              <a:ext cx="9446518" cy="9068657"/>
            </a:xfrm>
            <a:custGeom>
              <a:avLst/>
              <a:gdLst/>
              <a:ahLst/>
              <a:cxnLst/>
              <a:rect l="l" t="t" r="r" b="b"/>
              <a:pathLst>
                <a:path w="9446518" h="9068657">
                  <a:moveTo>
                    <a:pt x="0" y="0"/>
                  </a:moveTo>
                  <a:lnTo>
                    <a:pt x="9446518" y="0"/>
                  </a:lnTo>
                  <a:lnTo>
                    <a:pt x="9446518" y="9068657"/>
                  </a:lnTo>
                  <a:lnTo>
                    <a:pt x="0" y="90686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812167">
              <a:off x="930097" y="3283892"/>
              <a:ext cx="9446518" cy="9068657"/>
            </a:xfrm>
            <a:custGeom>
              <a:avLst/>
              <a:gdLst/>
              <a:ahLst/>
              <a:cxnLst/>
              <a:rect l="l" t="t" r="r" b="b"/>
              <a:pathLst>
                <a:path w="9446518" h="9068657">
                  <a:moveTo>
                    <a:pt x="0" y="0"/>
                  </a:moveTo>
                  <a:lnTo>
                    <a:pt x="9446518" y="0"/>
                  </a:lnTo>
                  <a:lnTo>
                    <a:pt x="9446518" y="9068657"/>
                  </a:lnTo>
                  <a:lnTo>
                    <a:pt x="0" y="90686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7" name="Freeform 7"/>
          <p:cNvSpPr/>
          <p:nvPr/>
        </p:nvSpPr>
        <p:spPr>
          <a:xfrm rot="2534271">
            <a:off x="-4337359" y="-3575806"/>
            <a:ext cx="6599853" cy="6335859"/>
          </a:xfrm>
          <a:custGeom>
            <a:avLst/>
            <a:gdLst/>
            <a:ahLst/>
            <a:cxnLst/>
            <a:rect l="l" t="t" r="r" b="b"/>
            <a:pathLst>
              <a:path w="6599853" h="6335859">
                <a:moveTo>
                  <a:pt x="0" y="0"/>
                </a:moveTo>
                <a:lnTo>
                  <a:pt x="6599854" y="0"/>
                </a:lnTo>
                <a:lnTo>
                  <a:pt x="6599854" y="6335859"/>
                </a:lnTo>
                <a:lnTo>
                  <a:pt x="0" y="63358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rot="0">
            <a:off x="2181276" y="2758864"/>
            <a:ext cx="3212926" cy="3212926"/>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7495AB"/>
              </a:solidFill>
            </a:ln>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1" name="Group 11"/>
          <p:cNvGrpSpPr>
            <a:grpSpLocks noChangeAspect="1"/>
          </p:cNvGrpSpPr>
          <p:nvPr/>
        </p:nvGrpSpPr>
        <p:grpSpPr>
          <a:xfrm rot="0">
            <a:off x="2362712" y="2940306"/>
            <a:ext cx="2850054" cy="2850043"/>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24976" r="-24976"/>
              </a:stretch>
            </a:blipFill>
          </p:spPr>
        </p:sp>
      </p:grpSp>
      <p:grpSp>
        <p:nvGrpSpPr>
          <p:cNvPr id="13" name="Group 13"/>
          <p:cNvGrpSpPr/>
          <p:nvPr/>
        </p:nvGrpSpPr>
        <p:grpSpPr>
          <a:xfrm rot="0">
            <a:off x="7537537" y="2758864"/>
            <a:ext cx="3212926" cy="3212926"/>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F6B99D"/>
              </a:solidFill>
            </a:ln>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6" name="Group 16"/>
          <p:cNvGrpSpPr>
            <a:grpSpLocks noChangeAspect="1"/>
          </p:cNvGrpSpPr>
          <p:nvPr/>
        </p:nvGrpSpPr>
        <p:grpSpPr>
          <a:xfrm rot="0">
            <a:off x="7719082" y="2940306"/>
            <a:ext cx="2850054" cy="2850043"/>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24976" r="-24976"/>
              </a:stretch>
            </a:blipFill>
          </p:spPr>
        </p:sp>
      </p:grpSp>
      <p:grpSp>
        <p:nvGrpSpPr>
          <p:cNvPr id="18" name="Group 18"/>
          <p:cNvGrpSpPr/>
          <p:nvPr/>
        </p:nvGrpSpPr>
        <p:grpSpPr>
          <a:xfrm rot="0">
            <a:off x="12893798" y="2758864"/>
            <a:ext cx="3212926" cy="321292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7495AB"/>
              </a:solidFill>
            </a:ln>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21" name="Group 21"/>
          <p:cNvGrpSpPr>
            <a:grpSpLocks noChangeAspect="1"/>
          </p:cNvGrpSpPr>
          <p:nvPr/>
        </p:nvGrpSpPr>
        <p:grpSpPr>
          <a:xfrm rot="0">
            <a:off x="13075234" y="2940306"/>
            <a:ext cx="2850054" cy="2850043"/>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24976" r="-24976"/>
              </a:stretch>
            </a:blipFill>
          </p:spPr>
        </p:sp>
      </p:grpSp>
      <p:sp>
        <p:nvSpPr>
          <p:cNvPr id="23" name="TextBox 23"/>
          <p:cNvSpPr txBox="1"/>
          <p:nvPr/>
        </p:nvSpPr>
        <p:spPr>
          <a:xfrm>
            <a:off x="1584197" y="6296655"/>
            <a:ext cx="4407083" cy="520065"/>
          </a:xfrm>
          <a:prstGeom prst="rect">
            <a:avLst/>
          </a:prstGeom>
        </p:spPr>
        <p:txBody>
          <a:bodyPr lIns="0" tIns="0" rIns="0" bIns="0" rtlCol="0" anchor="t">
            <a:spAutoFit/>
          </a:bodyPr>
          <a:lstStyle/>
          <a:p>
            <a:pPr algn="ctr">
              <a:lnSpc>
                <a:spcPts val="4060"/>
              </a:lnSpc>
            </a:pPr>
            <a:r>
              <a:rPr lang="zh-CN" altLang="en-US" sz="3500">
                <a:solidFill>
                  <a:srgbClr val="16496B"/>
                </a:solidFill>
                <a:ea typeface="黑体" panose="02010609060101010101" charset="-122"/>
                <a:sym typeface="+mn-ea"/>
              </a:rPr>
              <a:t>会话推荐</a:t>
            </a:r>
            <a:endParaRPr lang="en-US" sz="3500">
              <a:solidFill>
                <a:srgbClr val="16496B"/>
              </a:solidFill>
              <a:ea typeface="思源黑体 1 Bold" panose="020B0800000000000000" charset="-122"/>
            </a:endParaRPr>
          </a:p>
        </p:txBody>
      </p:sp>
      <p:sp>
        <p:nvSpPr>
          <p:cNvPr id="24" name="TextBox 24"/>
          <p:cNvSpPr txBox="1"/>
          <p:nvPr/>
        </p:nvSpPr>
        <p:spPr>
          <a:xfrm>
            <a:off x="6940458" y="6296655"/>
            <a:ext cx="4407192" cy="520065"/>
          </a:xfrm>
          <a:prstGeom prst="rect">
            <a:avLst/>
          </a:prstGeom>
        </p:spPr>
        <p:txBody>
          <a:bodyPr lIns="0" tIns="0" rIns="0" bIns="0" rtlCol="0" anchor="t">
            <a:spAutoFit/>
          </a:bodyPr>
          <a:lstStyle/>
          <a:p>
            <a:pPr algn="ctr">
              <a:lnSpc>
                <a:spcPts val="4060"/>
              </a:lnSpc>
            </a:pPr>
            <a:r>
              <a:rPr lang="zh-CN" altLang="en-US" sz="3500">
                <a:solidFill>
                  <a:srgbClr val="F6B99D"/>
                </a:solidFill>
                <a:ea typeface="思源黑体 1 Bold" panose="020B0800000000000000" charset="-122"/>
              </a:rPr>
              <a:t>社会推荐</a:t>
            </a:r>
            <a:endParaRPr lang="zh-CN" altLang="en-US" sz="3500">
              <a:solidFill>
                <a:srgbClr val="F6B99D"/>
              </a:solidFill>
              <a:ea typeface="思源黑体 1 Bold" panose="020B0800000000000000" charset="-122"/>
            </a:endParaRPr>
          </a:p>
        </p:txBody>
      </p:sp>
      <p:sp>
        <p:nvSpPr>
          <p:cNvPr id="25" name="TextBox 25"/>
          <p:cNvSpPr txBox="1"/>
          <p:nvPr/>
        </p:nvSpPr>
        <p:spPr>
          <a:xfrm>
            <a:off x="12335270" y="6296655"/>
            <a:ext cx="4329982" cy="520065"/>
          </a:xfrm>
          <a:prstGeom prst="rect">
            <a:avLst/>
          </a:prstGeom>
        </p:spPr>
        <p:txBody>
          <a:bodyPr lIns="0" tIns="0" rIns="0" bIns="0" rtlCol="0" anchor="t">
            <a:spAutoFit/>
          </a:bodyPr>
          <a:lstStyle/>
          <a:p>
            <a:pPr algn="ctr">
              <a:lnSpc>
                <a:spcPts val="4060"/>
              </a:lnSpc>
            </a:pPr>
            <a:r>
              <a:rPr lang="zh-CN" altLang="en-US" sz="3500">
                <a:solidFill>
                  <a:srgbClr val="16496B"/>
                </a:solidFill>
                <a:ea typeface="思源黑体 1 Bold" panose="020B0800000000000000" charset="-122"/>
              </a:rPr>
              <a:t>图</a:t>
            </a:r>
            <a:r>
              <a:rPr lang="zh-CN" altLang="en-US" sz="3500">
                <a:solidFill>
                  <a:srgbClr val="16496B"/>
                </a:solidFill>
                <a:ea typeface="思源黑体 1 Bold" panose="020B0800000000000000" charset="-122"/>
              </a:rPr>
              <a:t>神经网络</a:t>
            </a:r>
            <a:endParaRPr lang="zh-CN" altLang="en-US" sz="3500">
              <a:solidFill>
                <a:srgbClr val="16496B"/>
              </a:solidFill>
              <a:ea typeface="思源黑体 1 Bold" panose="020B0800000000000000" charset="-122"/>
            </a:endParaRPr>
          </a:p>
        </p:txBody>
      </p:sp>
      <p:sp>
        <p:nvSpPr>
          <p:cNvPr id="26" name="TextBox 26"/>
          <p:cNvSpPr txBox="1"/>
          <p:nvPr/>
        </p:nvSpPr>
        <p:spPr>
          <a:xfrm>
            <a:off x="1584197" y="7058413"/>
            <a:ext cx="4407083" cy="2077085"/>
          </a:xfrm>
          <a:prstGeom prst="rect">
            <a:avLst/>
          </a:prstGeom>
        </p:spPr>
        <p:txBody>
          <a:bodyPr lIns="0" tIns="0" rIns="0" bIns="0" rtlCol="0" anchor="t">
            <a:spAutoFit/>
          </a:bodyPr>
          <a:lstStyle/>
          <a:p>
            <a:pPr algn="ctr">
              <a:lnSpc>
                <a:spcPts val="2700"/>
              </a:lnSpc>
            </a:pPr>
            <a:r>
              <a:rPr lang="en-US" spc="45">
                <a:solidFill>
                  <a:srgbClr val="737373"/>
                </a:solidFill>
                <a:ea typeface="黑体" panose="02010609060101010101" charset="-122"/>
                <a:sym typeface="+mn-ea"/>
              </a:rPr>
              <a:t>偏向推荐的 CRS 的早期工作仅考虑简化设置下的会话推荐</a:t>
            </a:r>
            <a:r>
              <a:rPr lang="zh-CN" altLang="en-US" spc="45">
                <a:solidFill>
                  <a:srgbClr val="737373"/>
                </a:solidFill>
                <a:ea typeface="黑体" panose="02010609060101010101" charset="-122"/>
                <a:sym typeface="+mn-ea"/>
              </a:rPr>
              <a:t>，比如将会话推荐限制为两个回合：一个询问属性，另一个推荐项目，为了更加现实，前人对</a:t>
            </a:r>
            <a:r>
              <a:rPr lang="en-US" altLang="zh-CN" spc="45">
                <a:solidFill>
                  <a:srgbClr val="737373"/>
                </a:solidFill>
                <a:ea typeface="黑体" panose="02010609060101010101" charset="-122"/>
                <a:sym typeface="+mn-ea"/>
              </a:rPr>
              <a:t>MCR</a:t>
            </a:r>
            <a:r>
              <a:rPr lang="zh-CN" altLang="en-US" spc="45">
                <a:solidFill>
                  <a:srgbClr val="737373"/>
                </a:solidFill>
                <a:ea typeface="黑体" panose="02010609060101010101" charset="-122"/>
                <a:sym typeface="+mn-ea"/>
              </a:rPr>
              <a:t>进行了许多探索，其主要挑战是如何动态学习用户偏好，并相应地选择满足用户偏好的操作</a:t>
            </a:r>
            <a:endParaRPr lang="en-US" sz="1800" spc="45">
              <a:solidFill>
                <a:srgbClr val="737373"/>
              </a:solidFill>
              <a:ea typeface="思源黑体 2" panose="020B0500000000000000" charset="-122"/>
            </a:endParaRPr>
          </a:p>
        </p:txBody>
      </p:sp>
      <p:sp>
        <p:nvSpPr>
          <p:cNvPr id="27" name="TextBox 27"/>
          <p:cNvSpPr txBox="1"/>
          <p:nvPr/>
        </p:nvSpPr>
        <p:spPr>
          <a:xfrm>
            <a:off x="6940567" y="7058413"/>
            <a:ext cx="4407083" cy="3115945"/>
          </a:xfrm>
          <a:prstGeom prst="rect">
            <a:avLst/>
          </a:prstGeom>
        </p:spPr>
        <p:txBody>
          <a:bodyPr lIns="0" tIns="0" rIns="0" bIns="0" rtlCol="0" anchor="t">
            <a:spAutoFit/>
          </a:bodyPr>
          <a:lstStyle/>
          <a:p>
            <a:pPr algn="ctr">
              <a:lnSpc>
                <a:spcPts val="2700"/>
              </a:lnSpc>
            </a:pPr>
            <a:r>
              <a:rPr lang="en-US" spc="45">
                <a:solidFill>
                  <a:srgbClr val="737373"/>
                </a:solidFill>
                <a:ea typeface="黑体" panose="02010609060101010101" charset="-122"/>
                <a:sym typeface="+mn-ea"/>
              </a:rPr>
              <a:t>根据社会科学理论</a:t>
            </a:r>
            <a:r>
              <a:rPr lang="zh-CN" altLang="en-US" spc="45">
                <a:solidFill>
                  <a:srgbClr val="737373"/>
                </a:solidFill>
                <a:ea typeface="黑体" panose="02010609060101010101" charset="-122"/>
                <a:sym typeface="+mn-ea"/>
              </a:rPr>
              <a:t>，用户决策受到其社会关系的影响，导致社会邻居之间存在相似的偏好，根据这一假设，前人采取共享偏好因子，线性组合，添加正则化等方法进行模拟，但仅利用一阶社会邻居进行推荐，而忽略了社会影响力可以通过社交网络递归扩散的事实</a:t>
            </a:r>
            <a:endParaRPr lang="zh-CN" altLang="en-US" spc="45">
              <a:solidFill>
                <a:srgbClr val="737373"/>
              </a:solidFill>
              <a:ea typeface="黑体" panose="02010609060101010101" charset="-122"/>
            </a:endParaRPr>
          </a:p>
          <a:p>
            <a:pPr algn="ctr">
              <a:lnSpc>
                <a:spcPts val="2700"/>
              </a:lnSpc>
            </a:pPr>
            <a:endParaRPr lang="en-US" spc="45">
              <a:solidFill>
                <a:srgbClr val="737373"/>
              </a:solidFill>
              <a:ea typeface="黑体" panose="02010609060101010101" charset="-122"/>
            </a:endParaRPr>
          </a:p>
          <a:p>
            <a:pPr algn="ctr">
              <a:lnSpc>
                <a:spcPts val="2700"/>
              </a:lnSpc>
            </a:pPr>
            <a:endParaRPr lang="en-US" sz="1800" spc="45">
              <a:solidFill>
                <a:srgbClr val="737373"/>
              </a:solidFill>
              <a:ea typeface="思源黑体 2" panose="020B0500000000000000" charset="-122"/>
            </a:endParaRPr>
          </a:p>
        </p:txBody>
      </p:sp>
      <p:sp>
        <p:nvSpPr>
          <p:cNvPr id="28" name="TextBox 28"/>
          <p:cNvSpPr txBox="1"/>
          <p:nvPr/>
        </p:nvSpPr>
        <p:spPr>
          <a:xfrm>
            <a:off x="4386150" y="787574"/>
            <a:ext cx="9515917" cy="1974850"/>
          </a:xfrm>
          <a:prstGeom prst="rect">
            <a:avLst/>
          </a:prstGeom>
        </p:spPr>
        <p:txBody>
          <a:bodyPr lIns="0" tIns="0" rIns="0" bIns="0" rtlCol="0" anchor="t">
            <a:spAutoFit/>
          </a:bodyPr>
          <a:lstStyle/>
          <a:p>
            <a:pPr algn="ctr">
              <a:lnSpc>
                <a:spcPts val="7700"/>
              </a:lnSpc>
              <a:spcBef>
                <a:spcPct val="0"/>
              </a:spcBef>
            </a:pPr>
            <a:r>
              <a:rPr lang="zh-CN" altLang="en-US" sz="5500">
                <a:solidFill>
                  <a:srgbClr val="16496B"/>
                </a:solidFill>
                <a:ea typeface="黑体" panose="02010609060101010101" charset="-122"/>
                <a:sym typeface="+mn-ea"/>
              </a:rPr>
              <a:t>相关工作</a:t>
            </a:r>
            <a:endParaRPr lang="en-US" sz="5500">
              <a:solidFill>
                <a:srgbClr val="16496B"/>
              </a:solidFill>
              <a:ea typeface="黑体" panose="02010609060101010101" charset="-122"/>
            </a:endParaRPr>
          </a:p>
          <a:p>
            <a:pPr algn="ctr">
              <a:lnSpc>
                <a:spcPts val="7700"/>
              </a:lnSpc>
              <a:spcBef>
                <a:spcPct val="0"/>
              </a:spcBef>
            </a:pPr>
            <a:endParaRPr lang="en-US" sz="5500">
              <a:solidFill>
                <a:srgbClr val="16496B"/>
              </a:solidFill>
              <a:ea typeface="思源黑体 1 Bold" panose="020B0800000000000000" charset="-122"/>
            </a:endParaRPr>
          </a:p>
        </p:txBody>
      </p:sp>
      <p:sp>
        <p:nvSpPr>
          <p:cNvPr id="29" name="TextBox 29"/>
          <p:cNvSpPr txBox="1"/>
          <p:nvPr/>
        </p:nvSpPr>
        <p:spPr>
          <a:xfrm>
            <a:off x="4386150" y="1879394"/>
            <a:ext cx="9515917" cy="318770"/>
          </a:xfrm>
          <a:prstGeom prst="rect">
            <a:avLst/>
          </a:prstGeom>
        </p:spPr>
        <p:txBody>
          <a:bodyPr lIns="0" tIns="0" rIns="0" bIns="0" rtlCol="0" anchor="t">
            <a:spAutoFit/>
          </a:bodyPr>
          <a:lstStyle/>
          <a:p>
            <a:pPr algn="ctr">
              <a:lnSpc>
                <a:spcPts val="2490"/>
              </a:lnSpc>
            </a:pPr>
            <a:r>
              <a:rPr lang="en-US" sz="2130" spc="70">
                <a:solidFill>
                  <a:srgbClr val="16496B"/>
                </a:solidFill>
                <a:latin typeface="Aileron" panose="00000500000000000000"/>
              </a:rPr>
              <a:t>Related </a:t>
            </a:r>
            <a:r>
              <a:rPr lang="en-US" sz="2130" spc="70">
                <a:solidFill>
                  <a:srgbClr val="16496B"/>
                </a:solidFill>
                <a:latin typeface="Aileron" panose="00000500000000000000"/>
              </a:rPr>
              <a:t>Work</a:t>
            </a:r>
            <a:endParaRPr lang="en-US" sz="2130" spc="70">
              <a:solidFill>
                <a:srgbClr val="16496B"/>
              </a:solidFill>
              <a:latin typeface="Aileron"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FA"/>
        </a:solidFill>
        <a:effectLst/>
      </p:bgPr>
    </p:bg>
    <p:spTree>
      <p:nvGrpSpPr>
        <p:cNvPr id="1" name=""/>
        <p:cNvGrpSpPr/>
        <p:nvPr/>
      </p:nvGrpSpPr>
      <p:grpSpPr>
        <a:xfrm>
          <a:off x="0" y="0"/>
          <a:ext cx="0" cy="0"/>
          <a:chOff x="0" y="0"/>
          <a:chExt cx="0" cy="0"/>
        </a:xfrm>
      </p:grpSpPr>
      <p:grpSp>
        <p:nvGrpSpPr>
          <p:cNvPr id="2" name="Group 2"/>
          <p:cNvGrpSpPr/>
          <p:nvPr/>
        </p:nvGrpSpPr>
        <p:grpSpPr>
          <a:xfrm rot="0">
            <a:off x="-5001382" y="5443144"/>
            <a:ext cx="10002764" cy="8401899"/>
            <a:chOff x="0" y="0"/>
            <a:chExt cx="13337018" cy="11202532"/>
          </a:xfrm>
        </p:grpSpPr>
        <p:sp>
          <p:nvSpPr>
            <p:cNvPr id="3" name="Freeform 3"/>
            <p:cNvSpPr/>
            <p:nvPr/>
          </p:nvSpPr>
          <p:spPr>
            <a:xfrm rot="-4293809">
              <a:off x="5750738" y="3129354"/>
              <a:ext cx="3782026" cy="4943825"/>
            </a:xfrm>
            <a:custGeom>
              <a:avLst/>
              <a:gdLst/>
              <a:ahLst/>
              <a:cxnLst/>
              <a:rect l="l" t="t" r="r" b="b"/>
              <a:pathLst>
                <a:path w="3782026" h="4943825">
                  <a:moveTo>
                    <a:pt x="0" y="0"/>
                  </a:moveTo>
                  <a:lnTo>
                    <a:pt x="3782026" y="0"/>
                  </a:lnTo>
                  <a:lnTo>
                    <a:pt x="3782026" y="4943825"/>
                  </a:lnTo>
                  <a:lnTo>
                    <a:pt x="0" y="494382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1838581">
              <a:off x="668932" y="2645111"/>
              <a:ext cx="11999154" cy="5912311"/>
            </a:xfrm>
            <a:custGeom>
              <a:avLst/>
              <a:gdLst/>
              <a:ahLst/>
              <a:cxnLst/>
              <a:rect l="l" t="t" r="r" b="b"/>
              <a:pathLst>
                <a:path w="11999154" h="5912311">
                  <a:moveTo>
                    <a:pt x="0" y="0"/>
                  </a:moveTo>
                  <a:lnTo>
                    <a:pt x="11999154" y="0"/>
                  </a:lnTo>
                  <a:lnTo>
                    <a:pt x="11999154" y="5912311"/>
                  </a:lnTo>
                  <a:lnTo>
                    <a:pt x="0" y="59123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5" name="Group 5"/>
          <p:cNvGrpSpPr/>
          <p:nvPr/>
        </p:nvGrpSpPr>
        <p:grpSpPr>
          <a:xfrm rot="6646896">
            <a:off x="14013497" y="-3181377"/>
            <a:ext cx="6877785" cy="7307014"/>
            <a:chOff x="0" y="0"/>
            <a:chExt cx="9170380" cy="9742685"/>
          </a:xfrm>
        </p:grpSpPr>
        <p:sp>
          <p:nvSpPr>
            <p:cNvPr id="6" name="Freeform 6"/>
            <p:cNvSpPr/>
            <p:nvPr/>
          </p:nvSpPr>
          <p:spPr>
            <a:xfrm rot="-10020101" flipV="1">
              <a:off x="1453372" y="609703"/>
              <a:ext cx="6263636" cy="7392704"/>
            </a:xfrm>
            <a:custGeom>
              <a:avLst/>
              <a:gdLst/>
              <a:ahLst/>
              <a:cxnLst/>
              <a:rect l="l" t="t" r="r" b="b"/>
              <a:pathLst>
                <a:path w="6263636" h="7392704">
                  <a:moveTo>
                    <a:pt x="0" y="7392704"/>
                  </a:moveTo>
                  <a:lnTo>
                    <a:pt x="6263636" y="7392704"/>
                  </a:lnTo>
                  <a:lnTo>
                    <a:pt x="6263636" y="0"/>
                  </a:lnTo>
                  <a:lnTo>
                    <a:pt x="0" y="0"/>
                  </a:lnTo>
                  <a:lnTo>
                    <a:pt x="0" y="739270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7654232">
              <a:off x="907983" y="2069484"/>
              <a:ext cx="7354414" cy="5912311"/>
            </a:xfrm>
            <a:custGeom>
              <a:avLst/>
              <a:gdLst/>
              <a:ahLst/>
              <a:cxnLst/>
              <a:rect l="l" t="t" r="r" b="b"/>
              <a:pathLst>
                <a:path w="7354414" h="5912311">
                  <a:moveTo>
                    <a:pt x="0" y="0"/>
                  </a:moveTo>
                  <a:lnTo>
                    <a:pt x="7354414" y="0"/>
                  </a:lnTo>
                  <a:lnTo>
                    <a:pt x="7354414" y="5912310"/>
                  </a:lnTo>
                  <a:lnTo>
                    <a:pt x="0" y="5912310"/>
                  </a:lnTo>
                  <a:lnTo>
                    <a:pt x="0" y="0"/>
                  </a:lnTo>
                  <a:close/>
                </a:path>
              </a:pathLst>
            </a:custGeom>
            <a:blipFill>
              <a:blip r:embed="rId3">
                <a:extLst>
                  <a:ext uri="{96DAC541-7B7A-43D3-8B79-37D633B846F1}">
                    <asvg:svgBlip xmlns:asvg="http://schemas.microsoft.com/office/drawing/2016/SVG/main" r:embed="rId4"/>
                  </a:ext>
                </a:extLst>
              </a:blip>
              <a:stretch>
                <a:fillRect l="-63155"/>
              </a:stretch>
            </a:blipFill>
          </p:spPr>
        </p:sp>
      </p:grpSp>
      <p:grpSp>
        <p:nvGrpSpPr>
          <p:cNvPr id="8" name="Group 8"/>
          <p:cNvGrpSpPr/>
          <p:nvPr/>
        </p:nvGrpSpPr>
        <p:grpSpPr>
          <a:xfrm rot="-4937986">
            <a:off x="-1726090" y="-1748908"/>
            <a:ext cx="6005388" cy="6286112"/>
            <a:chOff x="0" y="0"/>
            <a:chExt cx="8007184" cy="8381483"/>
          </a:xfrm>
        </p:grpSpPr>
        <p:sp>
          <p:nvSpPr>
            <p:cNvPr id="9" name="Freeform 9"/>
            <p:cNvSpPr/>
            <p:nvPr/>
          </p:nvSpPr>
          <p:spPr>
            <a:xfrm rot="4068957">
              <a:off x="932313" y="1306613"/>
              <a:ext cx="6142557" cy="6142557"/>
            </a:xfrm>
            <a:custGeom>
              <a:avLst/>
              <a:gdLst/>
              <a:ahLst/>
              <a:cxnLst/>
              <a:rect l="l" t="t" r="r" b="b"/>
              <a:pathLst>
                <a:path w="6142557" h="6142557">
                  <a:moveTo>
                    <a:pt x="0" y="0"/>
                  </a:moveTo>
                  <a:lnTo>
                    <a:pt x="6142558" y="0"/>
                  </a:lnTo>
                  <a:lnTo>
                    <a:pt x="6142558" y="6142557"/>
                  </a:lnTo>
                  <a:lnTo>
                    <a:pt x="0" y="6142557"/>
                  </a:lnTo>
                  <a:lnTo>
                    <a:pt x="0" y="0"/>
                  </a:lnTo>
                  <a:close/>
                </a:path>
              </a:pathLst>
            </a:custGeom>
            <a:blipFill>
              <a:blip r:embed="rId7">
                <a:alphaModFix amt="71000"/>
                <a:extLst>
                  <a:ext uri="{96DAC541-7B7A-43D3-8B79-37D633B846F1}">
                    <asvg:svgBlip xmlns:asvg="http://schemas.microsoft.com/office/drawing/2016/SVG/main" r:embed="rId8"/>
                  </a:ext>
                </a:extLst>
              </a:blip>
              <a:stretch>
                <a:fillRect/>
              </a:stretch>
            </a:blipFill>
          </p:spPr>
        </p:sp>
        <p:sp>
          <p:nvSpPr>
            <p:cNvPr id="10" name="Freeform 10"/>
            <p:cNvSpPr/>
            <p:nvPr/>
          </p:nvSpPr>
          <p:spPr>
            <a:xfrm rot="-804865">
              <a:off x="3113361" y="435226"/>
              <a:ext cx="4356786" cy="5142130"/>
            </a:xfrm>
            <a:custGeom>
              <a:avLst/>
              <a:gdLst/>
              <a:ahLst/>
              <a:cxnLst/>
              <a:rect l="l" t="t" r="r" b="b"/>
              <a:pathLst>
                <a:path w="4356786" h="5142130">
                  <a:moveTo>
                    <a:pt x="0" y="0"/>
                  </a:moveTo>
                  <a:lnTo>
                    <a:pt x="4356786" y="0"/>
                  </a:lnTo>
                  <a:lnTo>
                    <a:pt x="4356786" y="5142130"/>
                  </a:lnTo>
                  <a:lnTo>
                    <a:pt x="0" y="5142130"/>
                  </a:lnTo>
                  <a:lnTo>
                    <a:pt x="0" y="0"/>
                  </a:lnTo>
                  <a:close/>
                </a:path>
              </a:pathLst>
            </a:custGeom>
            <a:blipFill>
              <a:blip r:embed="rId9">
                <a:alphaModFix amt="80000"/>
                <a:extLst>
                  <a:ext uri="{96DAC541-7B7A-43D3-8B79-37D633B846F1}">
                    <asvg:svgBlip xmlns:asvg="http://schemas.microsoft.com/office/drawing/2016/SVG/main" r:embed="rId10"/>
                  </a:ext>
                </a:extLst>
              </a:blip>
              <a:stretch>
                <a:fillRect/>
              </a:stretch>
            </a:blipFill>
          </p:spPr>
        </p:sp>
      </p:grpSp>
      <p:grpSp>
        <p:nvGrpSpPr>
          <p:cNvPr id="11" name="Group 11"/>
          <p:cNvGrpSpPr/>
          <p:nvPr/>
        </p:nvGrpSpPr>
        <p:grpSpPr>
          <a:xfrm rot="0">
            <a:off x="13739375" y="6499562"/>
            <a:ext cx="5424934" cy="4641848"/>
            <a:chOff x="0" y="0"/>
            <a:chExt cx="7233245" cy="6189131"/>
          </a:xfrm>
        </p:grpSpPr>
        <p:sp>
          <p:nvSpPr>
            <p:cNvPr id="12" name="Freeform 12"/>
            <p:cNvSpPr/>
            <p:nvPr/>
          </p:nvSpPr>
          <p:spPr>
            <a:xfrm>
              <a:off x="0" y="0"/>
              <a:ext cx="6190578" cy="5486400"/>
            </a:xfrm>
            <a:custGeom>
              <a:avLst/>
              <a:gdLst/>
              <a:ahLst/>
              <a:cxnLst/>
              <a:rect l="l" t="t" r="r" b="b"/>
              <a:pathLst>
                <a:path w="6190578" h="5486400">
                  <a:moveTo>
                    <a:pt x="0" y="0"/>
                  </a:moveTo>
                  <a:lnTo>
                    <a:pt x="6190578" y="0"/>
                  </a:lnTo>
                  <a:lnTo>
                    <a:pt x="6190578" y="5486400"/>
                  </a:lnTo>
                  <a:lnTo>
                    <a:pt x="0" y="54864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rot="2336840">
              <a:off x="4054922" y="2579198"/>
              <a:ext cx="2445399" cy="3196600"/>
            </a:xfrm>
            <a:custGeom>
              <a:avLst/>
              <a:gdLst/>
              <a:ahLst/>
              <a:cxnLst/>
              <a:rect l="l" t="t" r="r" b="b"/>
              <a:pathLst>
                <a:path w="2445399" h="3196600">
                  <a:moveTo>
                    <a:pt x="0" y="0"/>
                  </a:moveTo>
                  <a:lnTo>
                    <a:pt x="2445399" y="0"/>
                  </a:lnTo>
                  <a:lnTo>
                    <a:pt x="2445399" y="3196600"/>
                  </a:lnTo>
                  <a:lnTo>
                    <a:pt x="0" y="31966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14" name="TextBox 14"/>
          <p:cNvSpPr txBox="1"/>
          <p:nvPr/>
        </p:nvSpPr>
        <p:spPr>
          <a:xfrm>
            <a:off x="3541099" y="3849951"/>
            <a:ext cx="11205803" cy="1778635"/>
          </a:xfrm>
          <a:prstGeom prst="rect">
            <a:avLst/>
          </a:prstGeom>
        </p:spPr>
        <p:txBody>
          <a:bodyPr lIns="0" tIns="0" rIns="0" bIns="0" rtlCol="0" anchor="t">
            <a:spAutoFit/>
          </a:bodyPr>
          <a:lstStyle/>
          <a:p>
            <a:pPr algn="ctr">
              <a:lnSpc>
                <a:spcPts val="13870"/>
              </a:lnSpc>
              <a:spcBef>
                <a:spcPct val="0"/>
              </a:spcBef>
            </a:pPr>
            <a:r>
              <a:rPr lang="en-US" sz="9910">
                <a:solidFill>
                  <a:srgbClr val="16496B"/>
                </a:solidFill>
                <a:latin typeface="思源黑体 1 Bold" panose="020B0800000000000000" charset="-122"/>
              </a:rPr>
              <a:t> </a:t>
            </a:r>
            <a:r>
              <a:rPr lang="zh-CN" altLang="en-US" sz="9910">
                <a:solidFill>
                  <a:srgbClr val="16496B"/>
                </a:solidFill>
                <a:latin typeface="思源黑体 1 Bold" panose="020B0800000000000000" charset="-122"/>
              </a:rPr>
              <a:t>定义及</a:t>
            </a:r>
            <a:r>
              <a:rPr lang="zh-CN" altLang="en-US" sz="9910">
                <a:solidFill>
                  <a:srgbClr val="16496B"/>
                </a:solidFill>
                <a:latin typeface="思源黑体 1 Bold" panose="020B0800000000000000" charset="-122"/>
              </a:rPr>
              <a:t>初步</a:t>
            </a:r>
            <a:endParaRPr lang="zh-CN" altLang="en-US" sz="9910">
              <a:solidFill>
                <a:srgbClr val="16496B"/>
              </a:solidFill>
              <a:latin typeface="思源黑体 1 Bold" panose="020B0800000000000000" charset="-122"/>
            </a:endParaRPr>
          </a:p>
        </p:txBody>
      </p:sp>
      <p:sp>
        <p:nvSpPr>
          <p:cNvPr id="15" name="TextBox 15"/>
          <p:cNvSpPr txBox="1"/>
          <p:nvPr/>
        </p:nvSpPr>
        <p:spPr>
          <a:xfrm>
            <a:off x="3541099" y="5983784"/>
            <a:ext cx="11205803" cy="448945"/>
          </a:xfrm>
          <a:prstGeom prst="rect">
            <a:avLst/>
          </a:prstGeom>
        </p:spPr>
        <p:txBody>
          <a:bodyPr lIns="0" tIns="0" rIns="0" bIns="0" rtlCol="0" anchor="t">
            <a:spAutoFit/>
          </a:bodyPr>
          <a:lstStyle/>
          <a:p>
            <a:pPr algn="ctr">
              <a:lnSpc>
                <a:spcPts val="3505"/>
              </a:lnSpc>
            </a:pPr>
            <a:r>
              <a:rPr lang="en-US" sz="2995" spc="98">
                <a:solidFill>
                  <a:srgbClr val="737373"/>
                </a:solidFill>
                <a:latin typeface="Aileron" panose="00000500000000000000"/>
              </a:rPr>
              <a:t>Definition and </a:t>
            </a:r>
            <a:r>
              <a:rPr lang="en-US" sz="2995" spc="98">
                <a:solidFill>
                  <a:srgbClr val="737373"/>
                </a:solidFill>
                <a:latin typeface="Aileron" panose="00000500000000000000"/>
              </a:rPr>
              <a:t>Preliminary</a:t>
            </a:r>
            <a:endParaRPr lang="en-US" sz="2995" spc="98">
              <a:solidFill>
                <a:srgbClr val="737373"/>
              </a:solidFill>
              <a:latin typeface="Aileron" panose="00000500000000000000"/>
            </a:endParaRPr>
          </a:p>
        </p:txBody>
      </p:sp>
      <p:sp>
        <p:nvSpPr>
          <p:cNvPr id="16" name="TextBox 16"/>
          <p:cNvSpPr txBox="1"/>
          <p:nvPr/>
        </p:nvSpPr>
        <p:spPr>
          <a:xfrm>
            <a:off x="7086378" y="2608465"/>
            <a:ext cx="3615701" cy="987152"/>
          </a:xfrm>
          <a:prstGeom prst="rect">
            <a:avLst/>
          </a:prstGeom>
        </p:spPr>
        <p:txBody>
          <a:bodyPr lIns="0" tIns="0" rIns="0" bIns="0" rtlCol="0" anchor="t">
            <a:spAutoFit/>
          </a:bodyPr>
          <a:lstStyle/>
          <a:p>
            <a:pPr algn="ctr">
              <a:lnSpc>
                <a:spcPts val="7715"/>
              </a:lnSpc>
            </a:pPr>
            <a:r>
              <a:rPr lang="en-US" sz="6595" spc="217">
                <a:solidFill>
                  <a:srgbClr val="16496B"/>
                </a:solidFill>
                <a:latin typeface="Aileron Ultra-Bold" panose="00000A00000000000000"/>
              </a:rPr>
              <a:t>PART</a:t>
            </a:r>
            <a:endParaRPr lang="en-US" sz="6595" spc="217">
              <a:solidFill>
                <a:srgbClr val="16496B"/>
              </a:solidFill>
              <a:latin typeface="Aileron Ultra-Bold" panose="00000A00000000000000"/>
            </a:endParaRPr>
          </a:p>
        </p:txBody>
      </p:sp>
      <p:grpSp>
        <p:nvGrpSpPr>
          <p:cNvPr id="17" name="Group 17"/>
          <p:cNvGrpSpPr/>
          <p:nvPr/>
        </p:nvGrpSpPr>
        <p:grpSpPr>
          <a:xfrm rot="0">
            <a:off x="10202536" y="2598940"/>
            <a:ext cx="999086" cy="999086"/>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B99D"/>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660"/>
                </a:lnSpc>
                <a:spcBef>
                  <a:spcPct val="0"/>
                </a:spcBef>
              </a:pPr>
            </a:p>
          </p:txBody>
        </p:sp>
      </p:grpSp>
      <p:sp>
        <p:nvSpPr>
          <p:cNvPr id="20" name="TextBox 20"/>
          <p:cNvSpPr txBox="1"/>
          <p:nvPr/>
        </p:nvSpPr>
        <p:spPr>
          <a:xfrm>
            <a:off x="10202536" y="2480944"/>
            <a:ext cx="999086" cy="1111251"/>
          </a:xfrm>
          <a:prstGeom prst="rect">
            <a:avLst/>
          </a:prstGeom>
        </p:spPr>
        <p:txBody>
          <a:bodyPr lIns="0" tIns="0" rIns="0" bIns="0" rtlCol="0" anchor="t">
            <a:spAutoFit/>
          </a:bodyPr>
          <a:lstStyle/>
          <a:p>
            <a:pPr algn="ctr">
              <a:lnSpc>
                <a:spcPts val="9100"/>
              </a:lnSpc>
            </a:pPr>
            <a:r>
              <a:rPr lang="en-US" sz="6500">
                <a:solidFill>
                  <a:srgbClr val="FFFFFF"/>
                </a:solidFill>
                <a:latin typeface="Aileron Bold" panose="00000800000000000000"/>
              </a:rPr>
              <a:t>2</a:t>
            </a:r>
            <a:endParaRPr lang="en-US" sz="6500">
              <a:solidFill>
                <a:srgbClr val="FFFFFF"/>
              </a:solidFill>
              <a:latin typeface="Aileron Bold" panose="000008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FA"/>
        </a:solidFill>
        <a:effectLst/>
      </p:bgPr>
    </p:bg>
    <p:spTree>
      <p:nvGrpSpPr>
        <p:cNvPr id="1" name=""/>
        <p:cNvGrpSpPr/>
        <p:nvPr/>
      </p:nvGrpSpPr>
      <p:grpSpPr>
        <a:xfrm>
          <a:off x="0" y="0"/>
          <a:ext cx="0" cy="0"/>
          <a:chOff x="0" y="0"/>
          <a:chExt cx="0" cy="0"/>
        </a:xfrm>
      </p:grpSpPr>
      <p:sp>
        <p:nvSpPr>
          <p:cNvPr id="2" name="Freeform 2"/>
          <p:cNvSpPr/>
          <p:nvPr/>
        </p:nvSpPr>
        <p:spPr>
          <a:xfrm rot="-4293809">
            <a:off x="-688329" y="7790159"/>
            <a:ext cx="2836519" cy="3707869"/>
          </a:xfrm>
          <a:custGeom>
            <a:avLst/>
            <a:gdLst/>
            <a:ahLst/>
            <a:cxnLst/>
            <a:rect l="l" t="t" r="r" b="b"/>
            <a:pathLst>
              <a:path w="2836519" h="3707869">
                <a:moveTo>
                  <a:pt x="0" y="0"/>
                </a:moveTo>
                <a:lnTo>
                  <a:pt x="2836520" y="0"/>
                </a:lnTo>
                <a:lnTo>
                  <a:pt x="2836520" y="3707868"/>
                </a:lnTo>
                <a:lnTo>
                  <a:pt x="0" y="3707868"/>
                </a:lnTo>
                <a:lnTo>
                  <a:pt x="0" y="0"/>
                </a:lnTo>
                <a:close/>
              </a:path>
            </a:pathLst>
          </a:custGeom>
          <a:blipFill>
            <a:blip r:embed="rId1"/>
            <a:stretch>
              <a:fillRect/>
            </a:stretch>
          </a:blipFill>
        </p:spPr>
      </p:sp>
      <p:sp>
        <p:nvSpPr>
          <p:cNvPr id="3" name="Freeform 3"/>
          <p:cNvSpPr/>
          <p:nvPr/>
        </p:nvSpPr>
        <p:spPr>
          <a:xfrm rot="1838581">
            <a:off x="-4499683" y="7426977"/>
            <a:ext cx="8999366" cy="4434233"/>
          </a:xfrm>
          <a:custGeom>
            <a:avLst/>
            <a:gdLst/>
            <a:ahLst/>
            <a:cxnLst/>
            <a:rect l="l" t="t" r="r" b="b"/>
            <a:pathLst>
              <a:path w="8999366" h="4434233">
                <a:moveTo>
                  <a:pt x="0" y="0"/>
                </a:moveTo>
                <a:lnTo>
                  <a:pt x="8999366" y="0"/>
                </a:lnTo>
                <a:lnTo>
                  <a:pt x="8999366" y="4434233"/>
                </a:lnTo>
                <a:lnTo>
                  <a:pt x="0" y="4434233"/>
                </a:lnTo>
                <a:lnTo>
                  <a:pt x="0" y="0"/>
                </a:lnTo>
                <a:close/>
              </a:path>
            </a:pathLst>
          </a:custGeom>
          <a:blipFill>
            <a:blip r:embed="rId2"/>
            <a:stretch>
              <a:fillRect/>
            </a:stretch>
          </a:blipFill>
        </p:spPr>
      </p:sp>
      <p:grpSp>
        <p:nvGrpSpPr>
          <p:cNvPr id="4" name="Group 4"/>
          <p:cNvGrpSpPr/>
          <p:nvPr/>
        </p:nvGrpSpPr>
        <p:grpSpPr>
          <a:xfrm rot="6646896">
            <a:off x="14013497" y="-3181377"/>
            <a:ext cx="6877785" cy="7307014"/>
            <a:chOff x="0" y="0"/>
            <a:chExt cx="9170380" cy="9742685"/>
          </a:xfrm>
        </p:grpSpPr>
        <p:sp>
          <p:nvSpPr>
            <p:cNvPr id="5" name="Freeform 5"/>
            <p:cNvSpPr/>
            <p:nvPr/>
          </p:nvSpPr>
          <p:spPr>
            <a:xfrm rot="-10020101" flipV="1">
              <a:off x="1453372" y="609703"/>
              <a:ext cx="6263636" cy="7392704"/>
            </a:xfrm>
            <a:custGeom>
              <a:avLst/>
              <a:gdLst/>
              <a:ahLst/>
              <a:cxnLst/>
              <a:rect l="l" t="t" r="r" b="b"/>
              <a:pathLst>
                <a:path w="6263636" h="7392704">
                  <a:moveTo>
                    <a:pt x="0" y="7392704"/>
                  </a:moveTo>
                  <a:lnTo>
                    <a:pt x="6263636" y="7392704"/>
                  </a:lnTo>
                  <a:lnTo>
                    <a:pt x="6263636" y="0"/>
                  </a:lnTo>
                  <a:lnTo>
                    <a:pt x="0" y="0"/>
                  </a:lnTo>
                  <a:lnTo>
                    <a:pt x="0" y="7392704"/>
                  </a:lnTo>
                  <a:close/>
                </a:path>
              </a:pathLst>
            </a:custGeom>
            <a:blipFill>
              <a:blip r:embed="rId3"/>
              <a:stretch>
                <a:fillRect/>
              </a:stretch>
            </a:blipFill>
          </p:spPr>
        </p:sp>
        <p:sp>
          <p:nvSpPr>
            <p:cNvPr id="6" name="Freeform 6"/>
            <p:cNvSpPr/>
            <p:nvPr/>
          </p:nvSpPr>
          <p:spPr>
            <a:xfrm rot="7654232">
              <a:off x="907983" y="2069484"/>
              <a:ext cx="7354414" cy="5912311"/>
            </a:xfrm>
            <a:custGeom>
              <a:avLst/>
              <a:gdLst/>
              <a:ahLst/>
              <a:cxnLst/>
              <a:rect l="l" t="t" r="r" b="b"/>
              <a:pathLst>
                <a:path w="7354414" h="5912311">
                  <a:moveTo>
                    <a:pt x="0" y="0"/>
                  </a:moveTo>
                  <a:lnTo>
                    <a:pt x="7354414" y="0"/>
                  </a:lnTo>
                  <a:lnTo>
                    <a:pt x="7354414" y="5912310"/>
                  </a:lnTo>
                  <a:lnTo>
                    <a:pt x="0" y="5912310"/>
                  </a:lnTo>
                  <a:lnTo>
                    <a:pt x="0" y="0"/>
                  </a:lnTo>
                  <a:close/>
                </a:path>
              </a:pathLst>
            </a:custGeom>
            <a:blipFill>
              <a:blip r:embed="rId2"/>
              <a:stretch>
                <a:fillRect l="-63155"/>
              </a:stretch>
            </a:blipFill>
          </p:spPr>
        </p:sp>
      </p:grpSp>
      <p:grpSp>
        <p:nvGrpSpPr>
          <p:cNvPr id="7" name="Group 7"/>
          <p:cNvGrpSpPr/>
          <p:nvPr/>
        </p:nvGrpSpPr>
        <p:grpSpPr>
          <a:xfrm rot="-4937986">
            <a:off x="-1726090" y="-1748908"/>
            <a:ext cx="6005388" cy="6286112"/>
            <a:chOff x="0" y="0"/>
            <a:chExt cx="8007184" cy="8381483"/>
          </a:xfrm>
        </p:grpSpPr>
        <p:sp>
          <p:nvSpPr>
            <p:cNvPr id="8" name="Freeform 8"/>
            <p:cNvSpPr/>
            <p:nvPr/>
          </p:nvSpPr>
          <p:spPr>
            <a:xfrm rot="4068957">
              <a:off x="932313" y="1306613"/>
              <a:ext cx="6142557" cy="6142557"/>
            </a:xfrm>
            <a:custGeom>
              <a:avLst/>
              <a:gdLst/>
              <a:ahLst/>
              <a:cxnLst/>
              <a:rect l="l" t="t" r="r" b="b"/>
              <a:pathLst>
                <a:path w="6142557" h="6142557">
                  <a:moveTo>
                    <a:pt x="0" y="0"/>
                  </a:moveTo>
                  <a:lnTo>
                    <a:pt x="6142558" y="0"/>
                  </a:lnTo>
                  <a:lnTo>
                    <a:pt x="6142558" y="6142557"/>
                  </a:lnTo>
                  <a:lnTo>
                    <a:pt x="0" y="6142557"/>
                  </a:lnTo>
                  <a:lnTo>
                    <a:pt x="0" y="0"/>
                  </a:lnTo>
                  <a:close/>
                </a:path>
              </a:pathLst>
            </a:custGeom>
            <a:blipFill>
              <a:blip r:embed="rId4">
                <a:alphaModFix amt="71000"/>
              </a:blip>
              <a:stretch>
                <a:fillRect/>
              </a:stretch>
            </a:blipFill>
          </p:spPr>
        </p:sp>
        <p:sp>
          <p:nvSpPr>
            <p:cNvPr id="9" name="Freeform 9"/>
            <p:cNvSpPr/>
            <p:nvPr/>
          </p:nvSpPr>
          <p:spPr>
            <a:xfrm rot="-804865">
              <a:off x="3113361" y="435226"/>
              <a:ext cx="4356786" cy="5142130"/>
            </a:xfrm>
            <a:custGeom>
              <a:avLst/>
              <a:gdLst/>
              <a:ahLst/>
              <a:cxnLst/>
              <a:rect l="l" t="t" r="r" b="b"/>
              <a:pathLst>
                <a:path w="4356786" h="5142130">
                  <a:moveTo>
                    <a:pt x="0" y="0"/>
                  </a:moveTo>
                  <a:lnTo>
                    <a:pt x="4356786" y="0"/>
                  </a:lnTo>
                  <a:lnTo>
                    <a:pt x="4356786" y="5142130"/>
                  </a:lnTo>
                  <a:lnTo>
                    <a:pt x="0" y="5142130"/>
                  </a:lnTo>
                  <a:lnTo>
                    <a:pt x="0" y="0"/>
                  </a:lnTo>
                  <a:close/>
                </a:path>
              </a:pathLst>
            </a:custGeom>
            <a:blipFill>
              <a:blip r:embed="rId5">
                <a:alphaModFix amt="80000"/>
              </a:blip>
              <a:stretch>
                <a:fillRect/>
              </a:stretch>
            </a:blipFill>
          </p:spPr>
        </p:sp>
      </p:grpSp>
      <p:grpSp>
        <p:nvGrpSpPr>
          <p:cNvPr id="10" name="Group 10"/>
          <p:cNvGrpSpPr/>
          <p:nvPr/>
        </p:nvGrpSpPr>
        <p:grpSpPr>
          <a:xfrm rot="0">
            <a:off x="13739375" y="6499562"/>
            <a:ext cx="5424934" cy="4641848"/>
            <a:chOff x="0" y="0"/>
            <a:chExt cx="7233245" cy="6189131"/>
          </a:xfrm>
        </p:grpSpPr>
        <p:sp>
          <p:nvSpPr>
            <p:cNvPr id="11" name="Freeform 11"/>
            <p:cNvSpPr/>
            <p:nvPr/>
          </p:nvSpPr>
          <p:spPr>
            <a:xfrm>
              <a:off x="0" y="0"/>
              <a:ext cx="6190578" cy="5486400"/>
            </a:xfrm>
            <a:custGeom>
              <a:avLst/>
              <a:gdLst/>
              <a:ahLst/>
              <a:cxnLst/>
              <a:rect l="l" t="t" r="r" b="b"/>
              <a:pathLst>
                <a:path w="6190578" h="5486400">
                  <a:moveTo>
                    <a:pt x="0" y="0"/>
                  </a:moveTo>
                  <a:lnTo>
                    <a:pt x="6190578" y="0"/>
                  </a:lnTo>
                  <a:lnTo>
                    <a:pt x="6190578" y="5486400"/>
                  </a:lnTo>
                  <a:lnTo>
                    <a:pt x="0" y="5486400"/>
                  </a:lnTo>
                  <a:lnTo>
                    <a:pt x="0" y="0"/>
                  </a:lnTo>
                  <a:close/>
                </a:path>
              </a:pathLst>
            </a:custGeom>
            <a:blipFill>
              <a:blip r:embed="rId6"/>
              <a:stretch>
                <a:fillRect/>
              </a:stretch>
            </a:blipFill>
          </p:spPr>
        </p:sp>
        <p:sp>
          <p:nvSpPr>
            <p:cNvPr id="12" name="Freeform 12"/>
            <p:cNvSpPr/>
            <p:nvPr/>
          </p:nvSpPr>
          <p:spPr>
            <a:xfrm rot="2336840">
              <a:off x="4054922" y="2579198"/>
              <a:ext cx="2445399" cy="3196600"/>
            </a:xfrm>
            <a:custGeom>
              <a:avLst/>
              <a:gdLst/>
              <a:ahLst/>
              <a:cxnLst/>
              <a:rect l="l" t="t" r="r" b="b"/>
              <a:pathLst>
                <a:path w="2445399" h="3196600">
                  <a:moveTo>
                    <a:pt x="0" y="0"/>
                  </a:moveTo>
                  <a:lnTo>
                    <a:pt x="2445399" y="0"/>
                  </a:lnTo>
                  <a:lnTo>
                    <a:pt x="2445399" y="3196600"/>
                  </a:lnTo>
                  <a:lnTo>
                    <a:pt x="0" y="3196600"/>
                  </a:lnTo>
                  <a:lnTo>
                    <a:pt x="0" y="0"/>
                  </a:lnTo>
                  <a:close/>
                </a:path>
              </a:pathLst>
            </a:custGeom>
            <a:blipFill>
              <a:blip r:embed="rId7"/>
              <a:stretch>
                <a:fillRect/>
              </a:stretch>
            </a:blipFill>
          </p:spPr>
        </p:sp>
      </p:grpSp>
      <p:sp>
        <p:nvSpPr>
          <p:cNvPr id="13" name="TextBox 13"/>
          <p:cNvSpPr txBox="1"/>
          <p:nvPr/>
        </p:nvSpPr>
        <p:spPr>
          <a:xfrm>
            <a:off x="3541099" y="3849951"/>
            <a:ext cx="11205803" cy="1778635"/>
          </a:xfrm>
          <a:prstGeom prst="rect">
            <a:avLst/>
          </a:prstGeom>
        </p:spPr>
        <p:txBody>
          <a:bodyPr lIns="0" tIns="0" rIns="0" bIns="0" rtlCol="0" anchor="t">
            <a:spAutoFit/>
          </a:bodyPr>
          <a:lstStyle/>
          <a:p>
            <a:pPr algn="ctr">
              <a:lnSpc>
                <a:spcPts val="13870"/>
              </a:lnSpc>
              <a:spcBef>
                <a:spcPct val="0"/>
              </a:spcBef>
            </a:pPr>
            <a:r>
              <a:rPr lang="zh-CN" altLang="en-US" sz="9910">
                <a:solidFill>
                  <a:srgbClr val="16496B"/>
                </a:solidFill>
                <a:latin typeface="思源黑体 1 Bold" panose="020B0800000000000000" charset="-122"/>
              </a:rPr>
              <a:t>框架</a:t>
            </a:r>
            <a:endParaRPr lang="zh-CN" altLang="en-US" sz="9910">
              <a:solidFill>
                <a:srgbClr val="16496B"/>
              </a:solidFill>
              <a:latin typeface="思源黑体 1 Bold" panose="020B0800000000000000" charset="-122"/>
            </a:endParaRPr>
          </a:p>
        </p:txBody>
      </p:sp>
      <p:sp>
        <p:nvSpPr>
          <p:cNvPr id="14" name="TextBox 14"/>
          <p:cNvSpPr txBox="1"/>
          <p:nvPr/>
        </p:nvSpPr>
        <p:spPr>
          <a:xfrm>
            <a:off x="3541099" y="5983784"/>
            <a:ext cx="11205803" cy="448945"/>
          </a:xfrm>
          <a:prstGeom prst="rect">
            <a:avLst/>
          </a:prstGeom>
        </p:spPr>
        <p:txBody>
          <a:bodyPr lIns="0" tIns="0" rIns="0" bIns="0" rtlCol="0" anchor="t">
            <a:spAutoFit/>
          </a:bodyPr>
          <a:lstStyle/>
          <a:p>
            <a:pPr algn="ctr">
              <a:lnSpc>
                <a:spcPts val="3505"/>
              </a:lnSpc>
            </a:pPr>
            <a:r>
              <a:rPr lang="en-US" sz="2995" spc="98">
                <a:solidFill>
                  <a:srgbClr val="737373"/>
                </a:solidFill>
                <a:latin typeface="Aileron" panose="00000500000000000000"/>
              </a:rPr>
              <a:t>Framework</a:t>
            </a:r>
            <a:endParaRPr lang="en-US" sz="2995" spc="98">
              <a:solidFill>
                <a:srgbClr val="737373"/>
              </a:solidFill>
              <a:latin typeface="Aileron" panose="00000500000000000000"/>
            </a:endParaRPr>
          </a:p>
        </p:txBody>
      </p:sp>
      <p:sp>
        <p:nvSpPr>
          <p:cNvPr id="15" name="TextBox 15"/>
          <p:cNvSpPr txBox="1"/>
          <p:nvPr/>
        </p:nvSpPr>
        <p:spPr>
          <a:xfrm>
            <a:off x="7086378" y="2608465"/>
            <a:ext cx="3615701" cy="987152"/>
          </a:xfrm>
          <a:prstGeom prst="rect">
            <a:avLst/>
          </a:prstGeom>
        </p:spPr>
        <p:txBody>
          <a:bodyPr lIns="0" tIns="0" rIns="0" bIns="0" rtlCol="0" anchor="t">
            <a:spAutoFit/>
          </a:bodyPr>
          <a:lstStyle/>
          <a:p>
            <a:pPr algn="ctr">
              <a:lnSpc>
                <a:spcPts val="7715"/>
              </a:lnSpc>
            </a:pPr>
            <a:r>
              <a:rPr lang="en-US" sz="6595" spc="217">
                <a:solidFill>
                  <a:srgbClr val="16496B"/>
                </a:solidFill>
                <a:latin typeface="Aileron Ultra-Bold" panose="00000A00000000000000"/>
              </a:rPr>
              <a:t>PART</a:t>
            </a:r>
            <a:endParaRPr lang="en-US" sz="6595" spc="217">
              <a:solidFill>
                <a:srgbClr val="16496B"/>
              </a:solidFill>
              <a:latin typeface="Aileron Ultra-Bold" panose="00000A00000000000000"/>
            </a:endParaRPr>
          </a:p>
        </p:txBody>
      </p:sp>
      <p:grpSp>
        <p:nvGrpSpPr>
          <p:cNvPr id="16" name="Group 16"/>
          <p:cNvGrpSpPr/>
          <p:nvPr/>
        </p:nvGrpSpPr>
        <p:grpSpPr>
          <a:xfrm rot="0">
            <a:off x="10202536" y="2598940"/>
            <a:ext cx="999086" cy="999086"/>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B99D"/>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660"/>
                </a:lnSpc>
                <a:spcBef>
                  <a:spcPct val="0"/>
                </a:spcBef>
              </a:pPr>
            </a:p>
          </p:txBody>
        </p:sp>
      </p:grpSp>
      <p:sp>
        <p:nvSpPr>
          <p:cNvPr id="19" name="TextBox 19"/>
          <p:cNvSpPr txBox="1"/>
          <p:nvPr/>
        </p:nvSpPr>
        <p:spPr>
          <a:xfrm>
            <a:off x="10202536" y="2480944"/>
            <a:ext cx="999086" cy="1111251"/>
          </a:xfrm>
          <a:prstGeom prst="rect">
            <a:avLst/>
          </a:prstGeom>
        </p:spPr>
        <p:txBody>
          <a:bodyPr lIns="0" tIns="0" rIns="0" bIns="0" rtlCol="0" anchor="t">
            <a:spAutoFit/>
          </a:bodyPr>
          <a:lstStyle/>
          <a:p>
            <a:pPr algn="ctr">
              <a:lnSpc>
                <a:spcPts val="9100"/>
              </a:lnSpc>
            </a:pPr>
            <a:r>
              <a:rPr lang="en-US" sz="6500">
                <a:solidFill>
                  <a:srgbClr val="FFFFFF"/>
                </a:solidFill>
                <a:latin typeface="Aileron Bold" panose="00000800000000000000"/>
              </a:rPr>
              <a:t>3</a:t>
            </a:r>
            <a:endParaRPr lang="en-US" sz="6500">
              <a:solidFill>
                <a:srgbClr val="FFFFFF"/>
              </a:solidFill>
              <a:latin typeface="Aileron Bold" panose="000008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FA"/>
        </a:solidFill>
        <a:effectLst/>
      </p:bgPr>
    </p:bg>
    <p:spTree>
      <p:nvGrpSpPr>
        <p:cNvPr id="1" name=""/>
        <p:cNvGrpSpPr/>
        <p:nvPr/>
      </p:nvGrpSpPr>
      <p:grpSpPr>
        <a:xfrm>
          <a:off x="0" y="0"/>
          <a:ext cx="0" cy="0"/>
          <a:chOff x="0" y="0"/>
          <a:chExt cx="0" cy="0"/>
        </a:xfrm>
      </p:grpSpPr>
      <p:sp>
        <p:nvSpPr>
          <p:cNvPr id="2" name="Freeform 2"/>
          <p:cNvSpPr/>
          <p:nvPr/>
        </p:nvSpPr>
        <p:spPr>
          <a:xfrm rot="4188315">
            <a:off x="-3517084" y="-4769368"/>
            <a:ext cx="7773009" cy="7462089"/>
          </a:xfrm>
          <a:custGeom>
            <a:avLst/>
            <a:gdLst/>
            <a:ahLst/>
            <a:cxnLst/>
            <a:rect l="l" t="t" r="r" b="b"/>
            <a:pathLst>
              <a:path w="7773009" h="7462089">
                <a:moveTo>
                  <a:pt x="0" y="0"/>
                </a:moveTo>
                <a:lnTo>
                  <a:pt x="7773009" y="0"/>
                </a:lnTo>
                <a:lnTo>
                  <a:pt x="7773009" y="7462089"/>
                </a:lnTo>
                <a:lnTo>
                  <a:pt x="0" y="746208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3634448" y="6377143"/>
            <a:ext cx="9521218" cy="9999086"/>
            <a:chOff x="0" y="0"/>
            <a:chExt cx="12694958" cy="13332115"/>
          </a:xfrm>
        </p:grpSpPr>
        <p:sp>
          <p:nvSpPr>
            <p:cNvPr id="4" name="Freeform 4"/>
            <p:cNvSpPr/>
            <p:nvPr/>
          </p:nvSpPr>
          <p:spPr>
            <a:xfrm rot="-1299492">
              <a:off x="1908412" y="1423094"/>
              <a:ext cx="9446518" cy="9068657"/>
            </a:xfrm>
            <a:custGeom>
              <a:avLst/>
              <a:gdLst/>
              <a:ahLst/>
              <a:cxnLst/>
              <a:rect l="l" t="t" r="r" b="b"/>
              <a:pathLst>
                <a:path w="9446518" h="9068657">
                  <a:moveTo>
                    <a:pt x="0" y="0"/>
                  </a:moveTo>
                  <a:lnTo>
                    <a:pt x="9446518" y="0"/>
                  </a:lnTo>
                  <a:lnTo>
                    <a:pt x="9446518" y="9068657"/>
                  </a:lnTo>
                  <a:lnTo>
                    <a:pt x="0" y="90686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812167">
              <a:off x="930097" y="3283892"/>
              <a:ext cx="9446518" cy="9068657"/>
            </a:xfrm>
            <a:custGeom>
              <a:avLst/>
              <a:gdLst/>
              <a:ahLst/>
              <a:cxnLst/>
              <a:rect l="l" t="t" r="r" b="b"/>
              <a:pathLst>
                <a:path w="9446518" h="9068657">
                  <a:moveTo>
                    <a:pt x="0" y="0"/>
                  </a:moveTo>
                  <a:lnTo>
                    <a:pt x="9446518" y="0"/>
                  </a:lnTo>
                  <a:lnTo>
                    <a:pt x="9446518" y="9068657"/>
                  </a:lnTo>
                  <a:lnTo>
                    <a:pt x="0" y="90686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6" name="Freeform 6"/>
          <p:cNvSpPr/>
          <p:nvPr/>
        </p:nvSpPr>
        <p:spPr>
          <a:xfrm rot="2534271">
            <a:off x="-4337359" y="-3575806"/>
            <a:ext cx="6599853" cy="6335859"/>
          </a:xfrm>
          <a:custGeom>
            <a:avLst/>
            <a:gdLst/>
            <a:ahLst/>
            <a:cxnLst/>
            <a:rect l="l" t="t" r="r" b="b"/>
            <a:pathLst>
              <a:path w="6599853" h="6335859">
                <a:moveTo>
                  <a:pt x="0" y="0"/>
                </a:moveTo>
                <a:lnTo>
                  <a:pt x="6599854" y="0"/>
                </a:lnTo>
                <a:lnTo>
                  <a:pt x="6599854" y="6335859"/>
                </a:lnTo>
                <a:lnTo>
                  <a:pt x="0" y="63358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7" name="Group 7"/>
          <p:cNvGrpSpPr/>
          <p:nvPr/>
        </p:nvGrpSpPr>
        <p:grpSpPr>
          <a:xfrm rot="0">
            <a:off x="1028700" y="5335764"/>
            <a:ext cx="4252135" cy="1236708"/>
            <a:chOff x="0" y="0"/>
            <a:chExt cx="1397313" cy="406400"/>
          </a:xfrm>
        </p:grpSpPr>
        <p:sp>
          <p:nvSpPr>
            <p:cNvPr id="8" name="Freeform 8"/>
            <p:cNvSpPr/>
            <p:nvPr/>
          </p:nvSpPr>
          <p:spPr>
            <a:xfrm>
              <a:off x="0" y="0"/>
              <a:ext cx="1397313" cy="406400"/>
            </a:xfrm>
            <a:custGeom>
              <a:avLst/>
              <a:gdLst/>
              <a:ahLst/>
              <a:cxnLst/>
              <a:rect l="l" t="t" r="r" b="b"/>
              <a:pathLst>
                <a:path w="1397313" h="406400">
                  <a:moveTo>
                    <a:pt x="0" y="0"/>
                  </a:moveTo>
                  <a:lnTo>
                    <a:pt x="1194113" y="0"/>
                  </a:lnTo>
                  <a:lnTo>
                    <a:pt x="1397313" y="203200"/>
                  </a:lnTo>
                  <a:lnTo>
                    <a:pt x="1194113" y="406400"/>
                  </a:lnTo>
                  <a:lnTo>
                    <a:pt x="0" y="406400"/>
                  </a:lnTo>
                  <a:lnTo>
                    <a:pt x="203200" y="203200"/>
                  </a:lnTo>
                  <a:lnTo>
                    <a:pt x="0" y="0"/>
                  </a:lnTo>
                  <a:close/>
                </a:path>
              </a:pathLst>
            </a:custGeom>
            <a:solidFill>
              <a:srgbClr val="7495AB"/>
            </a:solidFill>
          </p:spPr>
        </p:sp>
        <p:sp>
          <p:nvSpPr>
            <p:cNvPr id="9" name="TextBox 9"/>
            <p:cNvSpPr txBox="1"/>
            <p:nvPr/>
          </p:nvSpPr>
          <p:spPr>
            <a:xfrm>
              <a:off x="177800" y="-47625"/>
              <a:ext cx="558800" cy="454025"/>
            </a:xfrm>
            <a:prstGeom prst="rect">
              <a:avLst/>
            </a:prstGeom>
          </p:spPr>
          <p:txBody>
            <a:bodyPr lIns="50800" tIns="50800" rIns="50800" bIns="50800" rtlCol="0" anchor="ctr"/>
            <a:lstStyle/>
            <a:p>
              <a:pPr algn="ctr">
                <a:lnSpc>
                  <a:spcPts val="2660"/>
                </a:lnSpc>
              </a:pPr>
            </a:p>
          </p:txBody>
        </p:sp>
      </p:grpSp>
      <p:grpSp>
        <p:nvGrpSpPr>
          <p:cNvPr id="10" name="Group 10"/>
          <p:cNvGrpSpPr/>
          <p:nvPr/>
        </p:nvGrpSpPr>
        <p:grpSpPr>
          <a:xfrm rot="0">
            <a:off x="5021522" y="5335764"/>
            <a:ext cx="4252135" cy="1236708"/>
            <a:chOff x="0" y="0"/>
            <a:chExt cx="1397313" cy="406400"/>
          </a:xfrm>
        </p:grpSpPr>
        <p:sp>
          <p:nvSpPr>
            <p:cNvPr id="11" name="Freeform 11"/>
            <p:cNvSpPr/>
            <p:nvPr/>
          </p:nvSpPr>
          <p:spPr>
            <a:xfrm>
              <a:off x="0" y="0"/>
              <a:ext cx="1397313" cy="406400"/>
            </a:xfrm>
            <a:custGeom>
              <a:avLst/>
              <a:gdLst/>
              <a:ahLst/>
              <a:cxnLst/>
              <a:rect l="l" t="t" r="r" b="b"/>
              <a:pathLst>
                <a:path w="1397313" h="406400">
                  <a:moveTo>
                    <a:pt x="0" y="0"/>
                  </a:moveTo>
                  <a:lnTo>
                    <a:pt x="1194113" y="0"/>
                  </a:lnTo>
                  <a:lnTo>
                    <a:pt x="1397313" y="203200"/>
                  </a:lnTo>
                  <a:lnTo>
                    <a:pt x="1194113" y="406400"/>
                  </a:lnTo>
                  <a:lnTo>
                    <a:pt x="0" y="406400"/>
                  </a:lnTo>
                  <a:lnTo>
                    <a:pt x="203200" y="203200"/>
                  </a:lnTo>
                  <a:lnTo>
                    <a:pt x="0" y="0"/>
                  </a:lnTo>
                  <a:close/>
                </a:path>
              </a:pathLst>
            </a:custGeom>
            <a:solidFill>
              <a:srgbClr val="F6B99D"/>
            </a:solidFill>
          </p:spPr>
        </p:sp>
        <p:sp>
          <p:nvSpPr>
            <p:cNvPr id="12" name="TextBox 12"/>
            <p:cNvSpPr txBox="1"/>
            <p:nvPr/>
          </p:nvSpPr>
          <p:spPr>
            <a:xfrm>
              <a:off x="177800" y="-47625"/>
              <a:ext cx="558800" cy="454025"/>
            </a:xfrm>
            <a:prstGeom prst="rect">
              <a:avLst/>
            </a:prstGeom>
          </p:spPr>
          <p:txBody>
            <a:bodyPr lIns="50800" tIns="50800" rIns="50800" bIns="50800" rtlCol="0" anchor="ctr"/>
            <a:lstStyle/>
            <a:p>
              <a:pPr algn="ctr">
                <a:lnSpc>
                  <a:spcPts val="2660"/>
                </a:lnSpc>
              </a:pPr>
            </a:p>
          </p:txBody>
        </p:sp>
      </p:grpSp>
      <p:grpSp>
        <p:nvGrpSpPr>
          <p:cNvPr id="13" name="Group 13"/>
          <p:cNvGrpSpPr/>
          <p:nvPr/>
        </p:nvGrpSpPr>
        <p:grpSpPr>
          <a:xfrm rot="0">
            <a:off x="9014343" y="5335764"/>
            <a:ext cx="4252135" cy="1236708"/>
            <a:chOff x="0" y="0"/>
            <a:chExt cx="1397313" cy="406400"/>
          </a:xfrm>
        </p:grpSpPr>
        <p:sp>
          <p:nvSpPr>
            <p:cNvPr id="14" name="Freeform 14"/>
            <p:cNvSpPr/>
            <p:nvPr/>
          </p:nvSpPr>
          <p:spPr>
            <a:xfrm>
              <a:off x="0" y="0"/>
              <a:ext cx="1397313" cy="406400"/>
            </a:xfrm>
            <a:custGeom>
              <a:avLst/>
              <a:gdLst/>
              <a:ahLst/>
              <a:cxnLst/>
              <a:rect l="l" t="t" r="r" b="b"/>
              <a:pathLst>
                <a:path w="1397313" h="406400">
                  <a:moveTo>
                    <a:pt x="0" y="0"/>
                  </a:moveTo>
                  <a:lnTo>
                    <a:pt x="1194113" y="0"/>
                  </a:lnTo>
                  <a:lnTo>
                    <a:pt x="1397313" y="203200"/>
                  </a:lnTo>
                  <a:lnTo>
                    <a:pt x="1194113" y="406400"/>
                  </a:lnTo>
                  <a:lnTo>
                    <a:pt x="0" y="406400"/>
                  </a:lnTo>
                  <a:lnTo>
                    <a:pt x="203200" y="203200"/>
                  </a:lnTo>
                  <a:lnTo>
                    <a:pt x="0" y="0"/>
                  </a:lnTo>
                  <a:close/>
                </a:path>
              </a:pathLst>
            </a:custGeom>
            <a:solidFill>
              <a:srgbClr val="7495AB"/>
            </a:solidFill>
          </p:spPr>
        </p:sp>
        <p:sp>
          <p:nvSpPr>
            <p:cNvPr id="15" name="TextBox 15"/>
            <p:cNvSpPr txBox="1"/>
            <p:nvPr/>
          </p:nvSpPr>
          <p:spPr>
            <a:xfrm>
              <a:off x="177800" y="-47625"/>
              <a:ext cx="558800" cy="454025"/>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13007165" y="5335764"/>
            <a:ext cx="4252135" cy="1236708"/>
            <a:chOff x="0" y="0"/>
            <a:chExt cx="1397313" cy="406400"/>
          </a:xfrm>
        </p:grpSpPr>
        <p:sp>
          <p:nvSpPr>
            <p:cNvPr id="17" name="Freeform 17"/>
            <p:cNvSpPr/>
            <p:nvPr/>
          </p:nvSpPr>
          <p:spPr>
            <a:xfrm>
              <a:off x="0" y="0"/>
              <a:ext cx="1397313" cy="406400"/>
            </a:xfrm>
            <a:custGeom>
              <a:avLst/>
              <a:gdLst/>
              <a:ahLst/>
              <a:cxnLst/>
              <a:rect l="l" t="t" r="r" b="b"/>
              <a:pathLst>
                <a:path w="1397313" h="406400">
                  <a:moveTo>
                    <a:pt x="0" y="0"/>
                  </a:moveTo>
                  <a:lnTo>
                    <a:pt x="1194113" y="0"/>
                  </a:lnTo>
                  <a:lnTo>
                    <a:pt x="1397313" y="203200"/>
                  </a:lnTo>
                  <a:lnTo>
                    <a:pt x="1194113" y="406400"/>
                  </a:lnTo>
                  <a:lnTo>
                    <a:pt x="0" y="406400"/>
                  </a:lnTo>
                  <a:lnTo>
                    <a:pt x="203200" y="203200"/>
                  </a:lnTo>
                  <a:lnTo>
                    <a:pt x="0" y="0"/>
                  </a:lnTo>
                  <a:close/>
                </a:path>
              </a:pathLst>
            </a:custGeom>
            <a:solidFill>
              <a:srgbClr val="F6B99D"/>
            </a:solidFill>
          </p:spPr>
        </p:sp>
        <p:sp>
          <p:nvSpPr>
            <p:cNvPr id="18" name="TextBox 18"/>
            <p:cNvSpPr txBox="1"/>
            <p:nvPr/>
          </p:nvSpPr>
          <p:spPr>
            <a:xfrm>
              <a:off x="177800" y="-47625"/>
              <a:ext cx="558800" cy="454025"/>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4386150" y="787574"/>
            <a:ext cx="9515917" cy="946149"/>
          </a:xfrm>
          <a:prstGeom prst="rect">
            <a:avLst/>
          </a:prstGeom>
        </p:spPr>
        <p:txBody>
          <a:bodyPr lIns="0" tIns="0" rIns="0" bIns="0" rtlCol="0" anchor="t">
            <a:spAutoFit/>
          </a:bodyPr>
          <a:lstStyle/>
          <a:p>
            <a:pPr algn="ctr">
              <a:lnSpc>
                <a:spcPts val="7700"/>
              </a:lnSpc>
              <a:spcBef>
                <a:spcPct val="0"/>
              </a:spcBef>
            </a:pPr>
            <a:r>
              <a:rPr lang="en-US" sz="5500">
                <a:solidFill>
                  <a:srgbClr val="16496B"/>
                </a:solidFill>
                <a:ea typeface="思源黑体 1 Bold" panose="020B0800000000000000" charset="-122"/>
              </a:rPr>
              <a:t>研究方法及过程</a:t>
            </a:r>
            <a:endParaRPr lang="en-US" sz="5500">
              <a:solidFill>
                <a:srgbClr val="16496B"/>
              </a:solidFill>
              <a:ea typeface="思源黑体 1 Bold" panose="020B0800000000000000" charset="-122"/>
            </a:endParaRPr>
          </a:p>
        </p:txBody>
      </p:sp>
      <p:sp>
        <p:nvSpPr>
          <p:cNvPr id="20" name="TextBox 20"/>
          <p:cNvSpPr txBox="1"/>
          <p:nvPr/>
        </p:nvSpPr>
        <p:spPr>
          <a:xfrm>
            <a:off x="4386150" y="1879394"/>
            <a:ext cx="9515917" cy="322220"/>
          </a:xfrm>
          <a:prstGeom prst="rect">
            <a:avLst/>
          </a:prstGeom>
        </p:spPr>
        <p:txBody>
          <a:bodyPr lIns="0" tIns="0" rIns="0" bIns="0" rtlCol="0" anchor="t">
            <a:spAutoFit/>
          </a:bodyPr>
          <a:lstStyle/>
          <a:p>
            <a:pPr algn="ctr">
              <a:lnSpc>
                <a:spcPts val="2490"/>
              </a:lnSpc>
            </a:pPr>
            <a:r>
              <a:rPr lang="en-US" sz="2130" spc="70">
                <a:solidFill>
                  <a:srgbClr val="16496B"/>
                </a:solidFill>
                <a:latin typeface="Aileron" panose="00000500000000000000"/>
              </a:rPr>
              <a:t>RESEARCH METHODS AND PROCESSES</a:t>
            </a:r>
            <a:endParaRPr lang="en-US" sz="2130" spc="70">
              <a:solidFill>
                <a:srgbClr val="16496B"/>
              </a:solidFill>
              <a:latin typeface="Aileron" panose="00000500000000000000"/>
            </a:endParaRPr>
          </a:p>
        </p:txBody>
      </p:sp>
      <p:sp>
        <p:nvSpPr>
          <p:cNvPr id="21" name="TextBox 21"/>
          <p:cNvSpPr txBox="1"/>
          <p:nvPr/>
        </p:nvSpPr>
        <p:spPr>
          <a:xfrm>
            <a:off x="1315268" y="5653185"/>
            <a:ext cx="3679000" cy="611391"/>
          </a:xfrm>
          <a:prstGeom prst="rect">
            <a:avLst/>
          </a:prstGeom>
        </p:spPr>
        <p:txBody>
          <a:bodyPr lIns="0" tIns="0" rIns="0" bIns="0" rtlCol="0" anchor="t">
            <a:spAutoFit/>
          </a:bodyPr>
          <a:lstStyle/>
          <a:p>
            <a:pPr algn="ctr">
              <a:lnSpc>
                <a:spcPts val="4760"/>
              </a:lnSpc>
            </a:pPr>
            <a:r>
              <a:rPr lang="en-US" sz="4100">
                <a:solidFill>
                  <a:srgbClr val="FFFFFF"/>
                </a:solidFill>
                <a:latin typeface="Aileron" panose="00000500000000000000"/>
              </a:rPr>
              <a:t>step1</a:t>
            </a:r>
            <a:endParaRPr lang="en-US" sz="4100">
              <a:solidFill>
                <a:srgbClr val="FFFFFF"/>
              </a:solidFill>
              <a:latin typeface="Aileron" panose="00000500000000000000"/>
            </a:endParaRPr>
          </a:p>
        </p:txBody>
      </p:sp>
      <p:sp>
        <p:nvSpPr>
          <p:cNvPr id="22" name="TextBox 22"/>
          <p:cNvSpPr txBox="1"/>
          <p:nvPr/>
        </p:nvSpPr>
        <p:spPr>
          <a:xfrm>
            <a:off x="5308089" y="5653185"/>
            <a:ext cx="3679000" cy="611391"/>
          </a:xfrm>
          <a:prstGeom prst="rect">
            <a:avLst/>
          </a:prstGeom>
        </p:spPr>
        <p:txBody>
          <a:bodyPr lIns="0" tIns="0" rIns="0" bIns="0" rtlCol="0" anchor="t">
            <a:spAutoFit/>
          </a:bodyPr>
          <a:lstStyle/>
          <a:p>
            <a:pPr algn="ctr">
              <a:lnSpc>
                <a:spcPts val="4760"/>
              </a:lnSpc>
            </a:pPr>
            <a:r>
              <a:rPr lang="en-US" sz="4100">
                <a:solidFill>
                  <a:srgbClr val="FFFFFF"/>
                </a:solidFill>
                <a:latin typeface="Aileron" panose="00000500000000000000"/>
              </a:rPr>
              <a:t>step2</a:t>
            </a:r>
            <a:endParaRPr lang="en-US" sz="4100">
              <a:solidFill>
                <a:srgbClr val="FFFFFF"/>
              </a:solidFill>
              <a:latin typeface="Aileron" panose="00000500000000000000"/>
            </a:endParaRPr>
          </a:p>
        </p:txBody>
      </p:sp>
      <p:sp>
        <p:nvSpPr>
          <p:cNvPr id="23" name="TextBox 23"/>
          <p:cNvSpPr txBox="1"/>
          <p:nvPr/>
        </p:nvSpPr>
        <p:spPr>
          <a:xfrm>
            <a:off x="9300911" y="5653185"/>
            <a:ext cx="3679000" cy="611391"/>
          </a:xfrm>
          <a:prstGeom prst="rect">
            <a:avLst/>
          </a:prstGeom>
        </p:spPr>
        <p:txBody>
          <a:bodyPr lIns="0" tIns="0" rIns="0" bIns="0" rtlCol="0" anchor="t">
            <a:spAutoFit/>
          </a:bodyPr>
          <a:lstStyle/>
          <a:p>
            <a:pPr algn="ctr">
              <a:lnSpc>
                <a:spcPts val="4760"/>
              </a:lnSpc>
            </a:pPr>
            <a:r>
              <a:rPr lang="en-US" sz="4100">
                <a:solidFill>
                  <a:srgbClr val="FFFFFF"/>
                </a:solidFill>
                <a:latin typeface="Aileron" panose="00000500000000000000"/>
              </a:rPr>
              <a:t>step3</a:t>
            </a:r>
            <a:endParaRPr lang="en-US" sz="4100">
              <a:solidFill>
                <a:srgbClr val="FFFFFF"/>
              </a:solidFill>
              <a:latin typeface="Aileron" panose="00000500000000000000"/>
            </a:endParaRPr>
          </a:p>
        </p:txBody>
      </p:sp>
      <p:sp>
        <p:nvSpPr>
          <p:cNvPr id="24" name="TextBox 24"/>
          <p:cNvSpPr txBox="1"/>
          <p:nvPr/>
        </p:nvSpPr>
        <p:spPr>
          <a:xfrm>
            <a:off x="13293733" y="5653185"/>
            <a:ext cx="3679000" cy="611391"/>
          </a:xfrm>
          <a:prstGeom prst="rect">
            <a:avLst/>
          </a:prstGeom>
        </p:spPr>
        <p:txBody>
          <a:bodyPr lIns="0" tIns="0" rIns="0" bIns="0" rtlCol="0" anchor="t">
            <a:spAutoFit/>
          </a:bodyPr>
          <a:lstStyle/>
          <a:p>
            <a:pPr algn="ctr">
              <a:lnSpc>
                <a:spcPts val="4760"/>
              </a:lnSpc>
            </a:pPr>
            <a:r>
              <a:rPr lang="en-US" sz="4100">
                <a:solidFill>
                  <a:srgbClr val="FFFFFF"/>
                </a:solidFill>
                <a:latin typeface="Aileron" panose="00000500000000000000"/>
              </a:rPr>
              <a:t>step4</a:t>
            </a:r>
            <a:endParaRPr lang="en-US" sz="4100">
              <a:solidFill>
                <a:srgbClr val="FFFFFF"/>
              </a:solidFill>
              <a:latin typeface="Aileron" panose="00000500000000000000"/>
            </a:endParaRPr>
          </a:p>
        </p:txBody>
      </p:sp>
      <p:sp>
        <p:nvSpPr>
          <p:cNvPr id="25" name="TextBox 25"/>
          <p:cNvSpPr txBox="1"/>
          <p:nvPr/>
        </p:nvSpPr>
        <p:spPr>
          <a:xfrm>
            <a:off x="1143000" y="2966085"/>
            <a:ext cx="4080510" cy="619125"/>
          </a:xfrm>
          <a:prstGeom prst="rect">
            <a:avLst/>
          </a:prstGeom>
        </p:spPr>
        <p:txBody>
          <a:bodyPr wrap="square" lIns="0" tIns="0" rIns="0" bIns="0" rtlCol="0" anchor="t">
            <a:noAutofit/>
          </a:bodyPr>
          <a:lstStyle/>
          <a:p>
            <a:pPr algn="ctr">
              <a:lnSpc>
                <a:spcPts val="4060"/>
              </a:lnSpc>
            </a:pPr>
            <a:r>
              <a:rPr lang="en-US" sz="3500">
                <a:solidFill>
                  <a:srgbClr val="16496B"/>
                </a:solidFill>
                <a:ea typeface="黑体" panose="02010609060101010101" charset="-122"/>
                <a:sym typeface="+mn-ea"/>
              </a:rPr>
              <a:t>多视图用户偏好建模</a:t>
            </a:r>
            <a:endParaRPr lang="en-US" sz="3500">
              <a:solidFill>
                <a:srgbClr val="16496B"/>
              </a:solidFill>
              <a:ea typeface="黑体" panose="02010609060101010101" charset="-122"/>
            </a:endParaRPr>
          </a:p>
          <a:p>
            <a:pPr algn="ctr">
              <a:lnSpc>
                <a:spcPts val="4060"/>
              </a:lnSpc>
            </a:pPr>
            <a:endParaRPr lang="en-US" sz="3500">
              <a:solidFill>
                <a:srgbClr val="16496B"/>
              </a:solidFill>
              <a:ea typeface="思源黑体 1 Bold" panose="020B0800000000000000" charset="-122"/>
            </a:endParaRPr>
          </a:p>
        </p:txBody>
      </p:sp>
      <p:sp>
        <p:nvSpPr>
          <p:cNvPr id="26" name="TextBox 26"/>
          <p:cNvSpPr txBox="1"/>
          <p:nvPr/>
        </p:nvSpPr>
        <p:spPr>
          <a:xfrm>
            <a:off x="9448589" y="2974744"/>
            <a:ext cx="3491594" cy="520065"/>
          </a:xfrm>
          <a:prstGeom prst="rect">
            <a:avLst/>
          </a:prstGeom>
        </p:spPr>
        <p:txBody>
          <a:bodyPr lIns="0" tIns="0" rIns="0" bIns="0" rtlCol="0" anchor="t">
            <a:spAutoFit/>
          </a:bodyPr>
          <a:lstStyle/>
          <a:p>
            <a:pPr algn="ctr">
              <a:lnSpc>
                <a:spcPts val="4060"/>
              </a:lnSpc>
            </a:pPr>
            <a:r>
              <a:rPr lang="zh-CN" altLang="en-US" sz="3500">
                <a:solidFill>
                  <a:srgbClr val="16496B"/>
                </a:solidFill>
                <a:ea typeface="思源黑体 1 Bold" panose="020B0800000000000000" charset="-122"/>
              </a:rPr>
              <a:t>过渡</a:t>
            </a:r>
            <a:endParaRPr lang="zh-CN" altLang="en-US" sz="3500">
              <a:solidFill>
                <a:srgbClr val="16496B"/>
              </a:solidFill>
              <a:ea typeface="思源黑体 1 Bold" panose="020B0800000000000000" charset="-122"/>
            </a:endParaRPr>
          </a:p>
        </p:txBody>
      </p:sp>
      <p:sp>
        <p:nvSpPr>
          <p:cNvPr id="27" name="TextBox 27"/>
          <p:cNvSpPr txBox="1"/>
          <p:nvPr/>
        </p:nvSpPr>
        <p:spPr>
          <a:xfrm>
            <a:off x="5401792" y="6903946"/>
            <a:ext cx="3491594" cy="520065"/>
          </a:xfrm>
          <a:prstGeom prst="rect">
            <a:avLst/>
          </a:prstGeom>
        </p:spPr>
        <p:txBody>
          <a:bodyPr lIns="0" tIns="0" rIns="0" bIns="0" rtlCol="0" anchor="t">
            <a:spAutoFit/>
          </a:bodyPr>
          <a:lstStyle/>
          <a:p>
            <a:pPr algn="ctr">
              <a:lnSpc>
                <a:spcPts val="4060"/>
              </a:lnSpc>
            </a:pPr>
            <a:r>
              <a:rPr lang="zh-CN" altLang="en-US" sz="3500">
                <a:solidFill>
                  <a:srgbClr val="F6B99D"/>
                </a:solidFill>
                <a:ea typeface="思源黑体 1 Bold" panose="020B0800000000000000" charset="-122"/>
              </a:rPr>
              <a:t>动作</a:t>
            </a:r>
            <a:endParaRPr lang="zh-CN" altLang="en-US" sz="3500">
              <a:solidFill>
                <a:srgbClr val="F6B99D"/>
              </a:solidFill>
              <a:ea typeface="思源黑体 1 Bold" panose="020B0800000000000000" charset="-122"/>
            </a:endParaRPr>
          </a:p>
        </p:txBody>
      </p:sp>
      <p:sp>
        <p:nvSpPr>
          <p:cNvPr id="28" name="TextBox 28"/>
          <p:cNvSpPr txBox="1"/>
          <p:nvPr/>
        </p:nvSpPr>
        <p:spPr>
          <a:xfrm>
            <a:off x="13387435" y="6903946"/>
            <a:ext cx="3491594" cy="520065"/>
          </a:xfrm>
          <a:prstGeom prst="rect">
            <a:avLst/>
          </a:prstGeom>
        </p:spPr>
        <p:txBody>
          <a:bodyPr lIns="0" tIns="0" rIns="0" bIns="0" rtlCol="0" anchor="t">
            <a:spAutoFit/>
          </a:bodyPr>
          <a:lstStyle/>
          <a:p>
            <a:pPr algn="ctr">
              <a:lnSpc>
                <a:spcPts val="4060"/>
              </a:lnSpc>
            </a:pPr>
            <a:r>
              <a:rPr lang="zh-CN" altLang="en-US" sz="3500">
                <a:solidFill>
                  <a:srgbClr val="F6B99D"/>
                </a:solidFill>
                <a:ea typeface="思源黑体 1 Bold" panose="020B0800000000000000" charset="-122"/>
              </a:rPr>
              <a:t>奖励</a:t>
            </a:r>
            <a:endParaRPr lang="zh-CN" altLang="en-US" sz="3500">
              <a:solidFill>
                <a:srgbClr val="F6B99D"/>
              </a:solidFill>
              <a:ea typeface="思源黑体 1 Bold" panose="020B0800000000000000" charset="-122"/>
            </a:endParaRPr>
          </a:p>
        </p:txBody>
      </p:sp>
      <p:sp>
        <p:nvSpPr>
          <p:cNvPr id="29" name="TextBox 29"/>
          <p:cNvSpPr txBox="1"/>
          <p:nvPr/>
        </p:nvSpPr>
        <p:spPr>
          <a:xfrm>
            <a:off x="1295400" y="3695700"/>
            <a:ext cx="3661410" cy="1384935"/>
          </a:xfrm>
          <a:prstGeom prst="rect">
            <a:avLst/>
          </a:prstGeom>
        </p:spPr>
        <p:txBody>
          <a:bodyPr wrap="square" lIns="0" tIns="0" rIns="0" bIns="0" rtlCol="0" anchor="t">
            <a:spAutoFit/>
          </a:bodyPr>
          <a:lstStyle/>
          <a:p>
            <a:pPr algn="ctr">
              <a:lnSpc>
                <a:spcPts val="2700"/>
              </a:lnSpc>
            </a:pPr>
            <a:r>
              <a:rPr lang="en-US" spc="45">
                <a:solidFill>
                  <a:srgbClr val="737373"/>
                </a:solidFill>
                <a:ea typeface="黑体" panose="02010609060101010101" charset="-122"/>
                <a:sym typeface="+mn-ea"/>
              </a:rPr>
              <a:t>对状态st进行编码，其中包含用户与CRS之间的交互对话信息l</a:t>
            </a:r>
            <a:r>
              <a:rPr lang="zh-CN" altLang="en-US" spc="45">
                <a:solidFill>
                  <a:srgbClr val="737373"/>
                </a:solidFill>
                <a:ea typeface="黑体" panose="02010609060101010101" charset="-122"/>
                <a:sym typeface="+mn-ea"/>
              </a:rPr>
              <a:t>，以及有助于学习用户偏好的社交信息</a:t>
            </a:r>
            <a:r>
              <a:rPr lang="en-US" altLang="zh-CN" spc="45">
                <a:solidFill>
                  <a:srgbClr val="737373"/>
                </a:solidFill>
                <a:ea typeface="黑体" panose="02010609060101010101" charset="-122"/>
                <a:sym typeface="+mn-ea"/>
              </a:rPr>
              <a:t>Fu</a:t>
            </a:r>
            <a:endParaRPr lang="en-US" altLang="zh-CN" spc="45">
              <a:solidFill>
                <a:srgbClr val="737373"/>
              </a:solidFill>
              <a:ea typeface="黑体" panose="02010609060101010101" charset="-122"/>
            </a:endParaRPr>
          </a:p>
          <a:p>
            <a:pPr algn="ctr">
              <a:lnSpc>
                <a:spcPts val="2700"/>
              </a:lnSpc>
            </a:pPr>
            <a:endParaRPr lang="en-US" sz="1800" spc="45">
              <a:solidFill>
                <a:srgbClr val="737373"/>
              </a:solidFill>
              <a:ea typeface="思源黑体 2" panose="020B0500000000000000" charset="-122"/>
            </a:endParaRPr>
          </a:p>
        </p:txBody>
      </p:sp>
      <p:sp>
        <p:nvSpPr>
          <p:cNvPr id="30" name="TextBox 30"/>
          <p:cNvSpPr txBox="1"/>
          <p:nvPr/>
        </p:nvSpPr>
        <p:spPr>
          <a:xfrm>
            <a:off x="9300634" y="3695878"/>
            <a:ext cx="3491594" cy="1038225"/>
          </a:xfrm>
          <a:prstGeom prst="rect">
            <a:avLst/>
          </a:prstGeom>
        </p:spPr>
        <p:txBody>
          <a:bodyPr lIns="0" tIns="0" rIns="0" bIns="0" rtlCol="0" anchor="t">
            <a:spAutoFit/>
          </a:bodyPr>
          <a:lstStyle/>
          <a:p>
            <a:pPr algn="ctr">
              <a:lnSpc>
                <a:spcPts val="2700"/>
              </a:lnSpc>
            </a:pPr>
            <a:r>
              <a:rPr lang="en-US" spc="45">
                <a:solidFill>
                  <a:srgbClr val="737373"/>
                </a:solidFill>
                <a:ea typeface="黑体" panose="02010609060101010101" charset="-122"/>
                <a:sym typeface="+mn-ea"/>
              </a:rPr>
              <a:t>CRS代理选择动作at后，状态st将转换到下一个状态</a:t>
            </a:r>
            <a:endParaRPr lang="en-US" spc="45">
              <a:solidFill>
                <a:srgbClr val="737373"/>
              </a:solidFill>
              <a:ea typeface="黑体" panose="02010609060101010101" charset="-122"/>
            </a:endParaRPr>
          </a:p>
          <a:p>
            <a:pPr algn="ctr">
              <a:lnSpc>
                <a:spcPts val="2700"/>
              </a:lnSpc>
            </a:pPr>
            <a:endParaRPr lang="en-US" sz="1800" spc="45">
              <a:solidFill>
                <a:srgbClr val="737373"/>
              </a:solidFill>
              <a:ea typeface="思源黑体 2" panose="020B0500000000000000" charset="-122"/>
            </a:endParaRPr>
          </a:p>
        </p:txBody>
      </p:sp>
      <p:sp>
        <p:nvSpPr>
          <p:cNvPr id="31" name="TextBox 31"/>
          <p:cNvSpPr txBox="1"/>
          <p:nvPr/>
        </p:nvSpPr>
        <p:spPr>
          <a:xfrm>
            <a:off x="5401792" y="7555230"/>
            <a:ext cx="3491594" cy="1384935"/>
          </a:xfrm>
          <a:prstGeom prst="rect">
            <a:avLst/>
          </a:prstGeom>
        </p:spPr>
        <p:txBody>
          <a:bodyPr lIns="0" tIns="0" rIns="0" bIns="0" rtlCol="0" anchor="t">
            <a:spAutoFit/>
          </a:bodyPr>
          <a:lstStyle/>
          <a:p>
            <a:pPr algn="ctr">
              <a:lnSpc>
                <a:spcPts val="2700"/>
              </a:lnSpc>
            </a:pPr>
            <a:r>
              <a:rPr lang="en-US" spc="45">
                <a:solidFill>
                  <a:srgbClr val="737373"/>
                </a:solidFill>
                <a:ea typeface="黑体" panose="02010609060101010101" charset="-122"/>
                <a:sym typeface="+mn-ea"/>
              </a:rPr>
              <a:t>根据状态 st，CRS 代理从动作空间 At 中选择一个动作 at</a:t>
            </a:r>
            <a:r>
              <a:rPr lang="zh-CN" altLang="en-US" spc="45">
                <a:solidFill>
                  <a:srgbClr val="737373"/>
                </a:solidFill>
                <a:ea typeface="黑体" panose="02010609060101010101" charset="-122"/>
                <a:sym typeface="+mn-ea"/>
              </a:rPr>
              <a:t>，动作空间包含侯选属性和候选键</a:t>
            </a:r>
            <a:endParaRPr lang="zh-CN" altLang="en-US" spc="45">
              <a:solidFill>
                <a:srgbClr val="737373"/>
              </a:solidFill>
              <a:ea typeface="黑体" panose="02010609060101010101" charset="-122"/>
            </a:endParaRPr>
          </a:p>
          <a:p>
            <a:pPr algn="ctr">
              <a:lnSpc>
                <a:spcPts val="2700"/>
              </a:lnSpc>
            </a:pPr>
            <a:endParaRPr lang="en-US" sz="1800" spc="45">
              <a:solidFill>
                <a:srgbClr val="737373"/>
              </a:solidFill>
              <a:ea typeface="思源黑体 2" panose="020B0500000000000000" charset="-122"/>
            </a:endParaRPr>
          </a:p>
        </p:txBody>
      </p:sp>
      <p:sp>
        <p:nvSpPr>
          <p:cNvPr id="32" name="TextBox 32"/>
          <p:cNvSpPr txBox="1"/>
          <p:nvPr/>
        </p:nvSpPr>
        <p:spPr>
          <a:xfrm>
            <a:off x="13387435" y="7555230"/>
            <a:ext cx="3491594" cy="2077085"/>
          </a:xfrm>
          <a:prstGeom prst="rect">
            <a:avLst/>
          </a:prstGeom>
        </p:spPr>
        <p:txBody>
          <a:bodyPr lIns="0" tIns="0" rIns="0" bIns="0" rtlCol="0" anchor="t">
            <a:spAutoFit/>
          </a:bodyPr>
          <a:lstStyle/>
          <a:p>
            <a:pPr algn="ctr">
              <a:lnSpc>
                <a:spcPts val="2700"/>
              </a:lnSpc>
            </a:pPr>
            <a:r>
              <a:rPr lang="zh-CN" altLang="en-US" spc="45">
                <a:solidFill>
                  <a:srgbClr val="737373"/>
                </a:solidFill>
                <a:ea typeface="黑体" panose="02010609060101010101" charset="-122"/>
                <a:sym typeface="+mn-ea"/>
              </a:rPr>
              <a:t>根据之前的工作设计了五种奖励：推荐成功时的强力奖励；拒绝推荐的弱惩罚；接受要求的弱奖励；拒绝询问的弱乘法；会话未成功的强惩罚</a:t>
            </a:r>
            <a:endParaRPr lang="zh-CN" altLang="en-US" spc="45">
              <a:solidFill>
                <a:srgbClr val="737373"/>
              </a:solidFill>
              <a:ea typeface="黑体" panose="02010609060101010101" charset="-122"/>
            </a:endParaRPr>
          </a:p>
          <a:p>
            <a:pPr algn="ctr">
              <a:lnSpc>
                <a:spcPts val="2700"/>
              </a:lnSpc>
            </a:pPr>
            <a:endParaRPr lang="en-US" sz="1800" spc="45">
              <a:solidFill>
                <a:srgbClr val="737373"/>
              </a:solidFill>
              <a:ea typeface="思源黑体 2" panose="020B0500000000000000"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FA"/>
        </a:solidFill>
        <a:effectLst/>
      </p:bgPr>
    </p:bg>
    <p:spTree>
      <p:nvGrpSpPr>
        <p:cNvPr id="1" name=""/>
        <p:cNvGrpSpPr/>
        <p:nvPr/>
      </p:nvGrpSpPr>
      <p:grpSpPr>
        <a:xfrm>
          <a:off x="0" y="0"/>
          <a:ext cx="0" cy="0"/>
          <a:chOff x="0" y="0"/>
          <a:chExt cx="0" cy="0"/>
        </a:xfrm>
      </p:grpSpPr>
      <p:sp>
        <p:nvSpPr>
          <p:cNvPr id="2" name="Freeform 2"/>
          <p:cNvSpPr/>
          <p:nvPr/>
        </p:nvSpPr>
        <p:spPr>
          <a:xfrm rot="-4293809">
            <a:off x="-688329" y="7790159"/>
            <a:ext cx="2836519" cy="3707869"/>
          </a:xfrm>
          <a:custGeom>
            <a:avLst/>
            <a:gdLst/>
            <a:ahLst/>
            <a:cxnLst/>
            <a:rect l="l" t="t" r="r" b="b"/>
            <a:pathLst>
              <a:path w="2836519" h="3707869">
                <a:moveTo>
                  <a:pt x="0" y="0"/>
                </a:moveTo>
                <a:lnTo>
                  <a:pt x="2836520" y="0"/>
                </a:lnTo>
                <a:lnTo>
                  <a:pt x="2836520" y="3707868"/>
                </a:lnTo>
                <a:lnTo>
                  <a:pt x="0" y="3707868"/>
                </a:lnTo>
                <a:lnTo>
                  <a:pt x="0" y="0"/>
                </a:lnTo>
                <a:close/>
              </a:path>
            </a:pathLst>
          </a:custGeom>
          <a:blipFill>
            <a:blip r:embed="rId1"/>
            <a:stretch>
              <a:fillRect/>
            </a:stretch>
          </a:blipFill>
        </p:spPr>
      </p:sp>
      <p:sp>
        <p:nvSpPr>
          <p:cNvPr id="3" name="Freeform 3"/>
          <p:cNvSpPr/>
          <p:nvPr/>
        </p:nvSpPr>
        <p:spPr>
          <a:xfrm rot="1838581">
            <a:off x="-4499683" y="7426977"/>
            <a:ext cx="8999366" cy="4434233"/>
          </a:xfrm>
          <a:custGeom>
            <a:avLst/>
            <a:gdLst/>
            <a:ahLst/>
            <a:cxnLst/>
            <a:rect l="l" t="t" r="r" b="b"/>
            <a:pathLst>
              <a:path w="8999366" h="4434233">
                <a:moveTo>
                  <a:pt x="0" y="0"/>
                </a:moveTo>
                <a:lnTo>
                  <a:pt x="8999366" y="0"/>
                </a:lnTo>
                <a:lnTo>
                  <a:pt x="8999366" y="4434233"/>
                </a:lnTo>
                <a:lnTo>
                  <a:pt x="0" y="4434233"/>
                </a:lnTo>
                <a:lnTo>
                  <a:pt x="0" y="0"/>
                </a:lnTo>
                <a:close/>
              </a:path>
            </a:pathLst>
          </a:custGeom>
          <a:blipFill>
            <a:blip r:embed="rId2"/>
            <a:stretch>
              <a:fillRect/>
            </a:stretch>
          </a:blipFill>
        </p:spPr>
      </p:sp>
      <p:grpSp>
        <p:nvGrpSpPr>
          <p:cNvPr id="4" name="Group 4"/>
          <p:cNvGrpSpPr/>
          <p:nvPr/>
        </p:nvGrpSpPr>
        <p:grpSpPr>
          <a:xfrm rot="6646896">
            <a:off x="14013497" y="-3181377"/>
            <a:ext cx="6877785" cy="7307014"/>
            <a:chOff x="0" y="0"/>
            <a:chExt cx="9170380" cy="9742685"/>
          </a:xfrm>
        </p:grpSpPr>
        <p:sp>
          <p:nvSpPr>
            <p:cNvPr id="5" name="Freeform 5"/>
            <p:cNvSpPr/>
            <p:nvPr/>
          </p:nvSpPr>
          <p:spPr>
            <a:xfrm rot="-10020101" flipV="1">
              <a:off x="1453372" y="609703"/>
              <a:ext cx="6263636" cy="7392704"/>
            </a:xfrm>
            <a:custGeom>
              <a:avLst/>
              <a:gdLst/>
              <a:ahLst/>
              <a:cxnLst/>
              <a:rect l="l" t="t" r="r" b="b"/>
              <a:pathLst>
                <a:path w="6263636" h="7392704">
                  <a:moveTo>
                    <a:pt x="0" y="7392704"/>
                  </a:moveTo>
                  <a:lnTo>
                    <a:pt x="6263636" y="7392704"/>
                  </a:lnTo>
                  <a:lnTo>
                    <a:pt x="6263636" y="0"/>
                  </a:lnTo>
                  <a:lnTo>
                    <a:pt x="0" y="0"/>
                  </a:lnTo>
                  <a:lnTo>
                    <a:pt x="0" y="7392704"/>
                  </a:lnTo>
                  <a:close/>
                </a:path>
              </a:pathLst>
            </a:custGeom>
            <a:blipFill>
              <a:blip r:embed="rId3"/>
              <a:stretch>
                <a:fillRect/>
              </a:stretch>
            </a:blipFill>
          </p:spPr>
        </p:sp>
        <p:sp>
          <p:nvSpPr>
            <p:cNvPr id="6" name="Freeform 6"/>
            <p:cNvSpPr/>
            <p:nvPr/>
          </p:nvSpPr>
          <p:spPr>
            <a:xfrm rot="7654232">
              <a:off x="907983" y="2069484"/>
              <a:ext cx="7354414" cy="5912311"/>
            </a:xfrm>
            <a:custGeom>
              <a:avLst/>
              <a:gdLst/>
              <a:ahLst/>
              <a:cxnLst/>
              <a:rect l="l" t="t" r="r" b="b"/>
              <a:pathLst>
                <a:path w="7354414" h="5912311">
                  <a:moveTo>
                    <a:pt x="0" y="0"/>
                  </a:moveTo>
                  <a:lnTo>
                    <a:pt x="7354414" y="0"/>
                  </a:lnTo>
                  <a:lnTo>
                    <a:pt x="7354414" y="5912310"/>
                  </a:lnTo>
                  <a:lnTo>
                    <a:pt x="0" y="5912310"/>
                  </a:lnTo>
                  <a:lnTo>
                    <a:pt x="0" y="0"/>
                  </a:lnTo>
                  <a:close/>
                </a:path>
              </a:pathLst>
            </a:custGeom>
            <a:blipFill>
              <a:blip r:embed="rId2"/>
              <a:stretch>
                <a:fillRect l="-63155"/>
              </a:stretch>
            </a:blipFill>
          </p:spPr>
        </p:sp>
      </p:grpSp>
      <p:grpSp>
        <p:nvGrpSpPr>
          <p:cNvPr id="7" name="Group 7"/>
          <p:cNvGrpSpPr/>
          <p:nvPr/>
        </p:nvGrpSpPr>
        <p:grpSpPr>
          <a:xfrm rot="-4937986">
            <a:off x="-1726090" y="-1748908"/>
            <a:ext cx="6005388" cy="6286112"/>
            <a:chOff x="0" y="0"/>
            <a:chExt cx="8007184" cy="8381483"/>
          </a:xfrm>
        </p:grpSpPr>
        <p:sp>
          <p:nvSpPr>
            <p:cNvPr id="8" name="Freeform 8"/>
            <p:cNvSpPr/>
            <p:nvPr/>
          </p:nvSpPr>
          <p:spPr>
            <a:xfrm rot="4068957">
              <a:off x="932313" y="1306613"/>
              <a:ext cx="6142557" cy="6142557"/>
            </a:xfrm>
            <a:custGeom>
              <a:avLst/>
              <a:gdLst/>
              <a:ahLst/>
              <a:cxnLst/>
              <a:rect l="l" t="t" r="r" b="b"/>
              <a:pathLst>
                <a:path w="6142557" h="6142557">
                  <a:moveTo>
                    <a:pt x="0" y="0"/>
                  </a:moveTo>
                  <a:lnTo>
                    <a:pt x="6142558" y="0"/>
                  </a:lnTo>
                  <a:lnTo>
                    <a:pt x="6142558" y="6142557"/>
                  </a:lnTo>
                  <a:lnTo>
                    <a:pt x="0" y="6142557"/>
                  </a:lnTo>
                  <a:lnTo>
                    <a:pt x="0" y="0"/>
                  </a:lnTo>
                  <a:close/>
                </a:path>
              </a:pathLst>
            </a:custGeom>
            <a:blipFill>
              <a:blip r:embed="rId4">
                <a:alphaModFix amt="71000"/>
              </a:blip>
              <a:stretch>
                <a:fillRect/>
              </a:stretch>
            </a:blipFill>
          </p:spPr>
        </p:sp>
        <p:sp>
          <p:nvSpPr>
            <p:cNvPr id="9" name="Freeform 9"/>
            <p:cNvSpPr/>
            <p:nvPr/>
          </p:nvSpPr>
          <p:spPr>
            <a:xfrm rot="-804865">
              <a:off x="3113361" y="435226"/>
              <a:ext cx="4356786" cy="5142130"/>
            </a:xfrm>
            <a:custGeom>
              <a:avLst/>
              <a:gdLst/>
              <a:ahLst/>
              <a:cxnLst/>
              <a:rect l="l" t="t" r="r" b="b"/>
              <a:pathLst>
                <a:path w="4356786" h="5142130">
                  <a:moveTo>
                    <a:pt x="0" y="0"/>
                  </a:moveTo>
                  <a:lnTo>
                    <a:pt x="4356786" y="0"/>
                  </a:lnTo>
                  <a:lnTo>
                    <a:pt x="4356786" y="5142130"/>
                  </a:lnTo>
                  <a:lnTo>
                    <a:pt x="0" y="5142130"/>
                  </a:lnTo>
                  <a:lnTo>
                    <a:pt x="0" y="0"/>
                  </a:lnTo>
                  <a:close/>
                </a:path>
              </a:pathLst>
            </a:custGeom>
            <a:blipFill>
              <a:blip r:embed="rId5">
                <a:alphaModFix amt="80000"/>
              </a:blip>
              <a:stretch>
                <a:fillRect/>
              </a:stretch>
            </a:blipFill>
          </p:spPr>
        </p:sp>
      </p:grpSp>
      <p:grpSp>
        <p:nvGrpSpPr>
          <p:cNvPr id="10" name="Group 10"/>
          <p:cNvGrpSpPr/>
          <p:nvPr/>
        </p:nvGrpSpPr>
        <p:grpSpPr>
          <a:xfrm rot="0">
            <a:off x="13739375" y="6499562"/>
            <a:ext cx="5424934" cy="4641848"/>
            <a:chOff x="0" y="0"/>
            <a:chExt cx="7233245" cy="6189131"/>
          </a:xfrm>
        </p:grpSpPr>
        <p:sp>
          <p:nvSpPr>
            <p:cNvPr id="11" name="Freeform 11"/>
            <p:cNvSpPr/>
            <p:nvPr/>
          </p:nvSpPr>
          <p:spPr>
            <a:xfrm>
              <a:off x="0" y="0"/>
              <a:ext cx="6190578" cy="5486400"/>
            </a:xfrm>
            <a:custGeom>
              <a:avLst/>
              <a:gdLst/>
              <a:ahLst/>
              <a:cxnLst/>
              <a:rect l="l" t="t" r="r" b="b"/>
              <a:pathLst>
                <a:path w="6190578" h="5486400">
                  <a:moveTo>
                    <a:pt x="0" y="0"/>
                  </a:moveTo>
                  <a:lnTo>
                    <a:pt x="6190578" y="0"/>
                  </a:lnTo>
                  <a:lnTo>
                    <a:pt x="6190578" y="5486400"/>
                  </a:lnTo>
                  <a:lnTo>
                    <a:pt x="0" y="5486400"/>
                  </a:lnTo>
                  <a:lnTo>
                    <a:pt x="0" y="0"/>
                  </a:lnTo>
                  <a:close/>
                </a:path>
              </a:pathLst>
            </a:custGeom>
            <a:blipFill>
              <a:blip r:embed="rId6"/>
              <a:stretch>
                <a:fillRect/>
              </a:stretch>
            </a:blipFill>
          </p:spPr>
        </p:sp>
        <p:sp>
          <p:nvSpPr>
            <p:cNvPr id="12" name="Freeform 12"/>
            <p:cNvSpPr/>
            <p:nvPr/>
          </p:nvSpPr>
          <p:spPr>
            <a:xfrm rot="2336840">
              <a:off x="4054922" y="2579198"/>
              <a:ext cx="2445399" cy="3196600"/>
            </a:xfrm>
            <a:custGeom>
              <a:avLst/>
              <a:gdLst/>
              <a:ahLst/>
              <a:cxnLst/>
              <a:rect l="l" t="t" r="r" b="b"/>
              <a:pathLst>
                <a:path w="2445399" h="3196600">
                  <a:moveTo>
                    <a:pt x="0" y="0"/>
                  </a:moveTo>
                  <a:lnTo>
                    <a:pt x="2445399" y="0"/>
                  </a:lnTo>
                  <a:lnTo>
                    <a:pt x="2445399" y="3196600"/>
                  </a:lnTo>
                  <a:lnTo>
                    <a:pt x="0" y="3196600"/>
                  </a:lnTo>
                  <a:lnTo>
                    <a:pt x="0" y="0"/>
                  </a:lnTo>
                  <a:close/>
                </a:path>
              </a:pathLst>
            </a:custGeom>
            <a:blipFill>
              <a:blip r:embed="rId7"/>
              <a:stretch>
                <a:fillRect/>
              </a:stretch>
            </a:blipFill>
          </p:spPr>
        </p:sp>
      </p:grpSp>
      <p:sp>
        <p:nvSpPr>
          <p:cNvPr id="13" name="TextBox 13"/>
          <p:cNvSpPr txBox="1"/>
          <p:nvPr/>
        </p:nvSpPr>
        <p:spPr>
          <a:xfrm>
            <a:off x="2537460" y="3850005"/>
            <a:ext cx="14112875" cy="1573530"/>
          </a:xfrm>
          <a:prstGeom prst="rect">
            <a:avLst/>
          </a:prstGeom>
        </p:spPr>
        <p:txBody>
          <a:bodyPr lIns="0" tIns="0" rIns="0" bIns="0" rtlCol="0" anchor="t">
            <a:noAutofit/>
          </a:bodyPr>
          <a:lstStyle/>
          <a:p>
            <a:pPr algn="ctr">
              <a:lnSpc>
                <a:spcPts val="13870"/>
              </a:lnSpc>
              <a:spcBef>
                <a:spcPct val="0"/>
              </a:spcBef>
            </a:pPr>
            <a:r>
              <a:rPr lang="zh-CN" altLang="en-US" sz="9910">
                <a:solidFill>
                  <a:srgbClr val="16496B"/>
                </a:solidFill>
                <a:latin typeface="思源黑体 1 Bold" panose="020B0800000000000000" charset="-122"/>
              </a:rPr>
              <a:t>多视图</a:t>
            </a:r>
            <a:r>
              <a:rPr lang="zh-CN" altLang="en-US" sz="9910">
                <a:solidFill>
                  <a:srgbClr val="16496B"/>
                </a:solidFill>
                <a:latin typeface="黑体" panose="02010609060101010101" charset="-122"/>
                <a:sym typeface="+mn-ea"/>
              </a:rPr>
              <a:t>超图对比策略学习</a:t>
            </a:r>
            <a:endParaRPr lang="zh-CN" altLang="en-US" sz="9910">
              <a:solidFill>
                <a:srgbClr val="16496B"/>
              </a:solidFill>
              <a:latin typeface="思源黑体 1 Bold" panose="020B0800000000000000" charset="-122"/>
            </a:endParaRPr>
          </a:p>
        </p:txBody>
      </p:sp>
      <p:sp>
        <p:nvSpPr>
          <p:cNvPr id="14" name="TextBox 14"/>
          <p:cNvSpPr txBox="1"/>
          <p:nvPr/>
        </p:nvSpPr>
        <p:spPr>
          <a:xfrm>
            <a:off x="3541099" y="5983784"/>
            <a:ext cx="11205803" cy="898525"/>
          </a:xfrm>
          <a:prstGeom prst="rect">
            <a:avLst/>
          </a:prstGeom>
        </p:spPr>
        <p:txBody>
          <a:bodyPr lIns="0" tIns="0" rIns="0" bIns="0" rtlCol="0" anchor="t">
            <a:spAutoFit/>
          </a:bodyPr>
          <a:lstStyle/>
          <a:p>
            <a:pPr algn="ctr">
              <a:lnSpc>
                <a:spcPts val="3505"/>
              </a:lnSpc>
            </a:pPr>
            <a:r>
              <a:rPr lang="en-US" sz="2995" spc="98">
                <a:solidFill>
                  <a:srgbClr val="737373"/>
                </a:solidFill>
                <a:latin typeface="Aileron" panose="00000500000000000000"/>
              </a:rPr>
              <a:t>MULTI-VIEW HYPERGRAPH CONTRASTIVE</a:t>
            </a:r>
            <a:endParaRPr lang="en-US" sz="2995" spc="98">
              <a:solidFill>
                <a:srgbClr val="737373"/>
              </a:solidFill>
              <a:latin typeface="Aileron" panose="00000500000000000000"/>
            </a:endParaRPr>
          </a:p>
          <a:p>
            <a:pPr algn="ctr">
              <a:lnSpc>
                <a:spcPts val="3505"/>
              </a:lnSpc>
            </a:pPr>
            <a:r>
              <a:rPr lang="en-US" sz="2995" spc="98">
                <a:solidFill>
                  <a:srgbClr val="737373"/>
                </a:solidFill>
                <a:latin typeface="Aileron" panose="00000500000000000000"/>
              </a:rPr>
              <a:t>POLICY LEARNING</a:t>
            </a:r>
            <a:endParaRPr lang="en-US" sz="2995" spc="98">
              <a:solidFill>
                <a:srgbClr val="737373"/>
              </a:solidFill>
              <a:latin typeface="Aileron" panose="00000500000000000000"/>
            </a:endParaRPr>
          </a:p>
        </p:txBody>
      </p:sp>
      <p:sp>
        <p:nvSpPr>
          <p:cNvPr id="15" name="TextBox 15"/>
          <p:cNvSpPr txBox="1"/>
          <p:nvPr/>
        </p:nvSpPr>
        <p:spPr>
          <a:xfrm>
            <a:off x="7086378" y="2608465"/>
            <a:ext cx="3615701" cy="987152"/>
          </a:xfrm>
          <a:prstGeom prst="rect">
            <a:avLst/>
          </a:prstGeom>
        </p:spPr>
        <p:txBody>
          <a:bodyPr lIns="0" tIns="0" rIns="0" bIns="0" rtlCol="0" anchor="t">
            <a:spAutoFit/>
          </a:bodyPr>
          <a:lstStyle/>
          <a:p>
            <a:pPr algn="ctr">
              <a:lnSpc>
                <a:spcPts val="7715"/>
              </a:lnSpc>
            </a:pPr>
            <a:r>
              <a:rPr lang="en-US" sz="6595" spc="217">
                <a:solidFill>
                  <a:srgbClr val="16496B"/>
                </a:solidFill>
                <a:latin typeface="Aileron Ultra-Bold" panose="00000A00000000000000"/>
              </a:rPr>
              <a:t>PART</a:t>
            </a:r>
            <a:endParaRPr lang="en-US" sz="6595" spc="217">
              <a:solidFill>
                <a:srgbClr val="16496B"/>
              </a:solidFill>
              <a:latin typeface="Aileron Ultra-Bold" panose="00000A00000000000000"/>
            </a:endParaRPr>
          </a:p>
        </p:txBody>
      </p:sp>
      <p:grpSp>
        <p:nvGrpSpPr>
          <p:cNvPr id="16" name="Group 16"/>
          <p:cNvGrpSpPr/>
          <p:nvPr/>
        </p:nvGrpSpPr>
        <p:grpSpPr>
          <a:xfrm rot="0">
            <a:off x="10202536" y="2598940"/>
            <a:ext cx="999086" cy="999086"/>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B99D"/>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660"/>
                </a:lnSpc>
                <a:spcBef>
                  <a:spcPct val="0"/>
                </a:spcBef>
              </a:pPr>
            </a:p>
          </p:txBody>
        </p:sp>
      </p:grpSp>
      <p:sp>
        <p:nvSpPr>
          <p:cNvPr id="19" name="TextBox 19"/>
          <p:cNvSpPr txBox="1"/>
          <p:nvPr/>
        </p:nvSpPr>
        <p:spPr>
          <a:xfrm>
            <a:off x="10202536" y="2480944"/>
            <a:ext cx="999086" cy="1166495"/>
          </a:xfrm>
          <a:prstGeom prst="rect">
            <a:avLst/>
          </a:prstGeom>
        </p:spPr>
        <p:txBody>
          <a:bodyPr lIns="0" tIns="0" rIns="0" bIns="0" rtlCol="0" anchor="t">
            <a:spAutoFit/>
          </a:bodyPr>
          <a:lstStyle/>
          <a:p>
            <a:pPr algn="ctr">
              <a:lnSpc>
                <a:spcPts val="9100"/>
              </a:lnSpc>
            </a:pPr>
            <a:r>
              <a:rPr lang="en-US" sz="6500">
                <a:solidFill>
                  <a:srgbClr val="FFFFFF"/>
                </a:solidFill>
                <a:latin typeface="Aileron Bold" panose="00000800000000000000"/>
              </a:rPr>
              <a:t>4</a:t>
            </a:r>
            <a:endParaRPr lang="en-US" sz="6500">
              <a:solidFill>
                <a:srgbClr val="FFFFFF"/>
              </a:solidFill>
              <a:latin typeface="Aileron Bold" panose="00000800000000000000"/>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commondata" val="eyJoZGlkIjoiNTM4NWY3NDNkNDllYjIwNDc4YjM4YmQwMWVhNDFjMzg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2944</Words>
  <Application>WPS 演示</Application>
  <PresentationFormat>On-screen Show (4:3)</PresentationFormat>
  <Paragraphs>257</Paragraphs>
  <Slides>16</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16</vt:i4>
      </vt:variant>
    </vt:vector>
  </HeadingPairs>
  <TitlesOfParts>
    <vt:vector size="36" baseType="lpstr">
      <vt:lpstr>Arial</vt:lpstr>
      <vt:lpstr>宋体</vt:lpstr>
      <vt:lpstr>Wingdings</vt:lpstr>
      <vt:lpstr>思源黑体 1 Bold</vt:lpstr>
      <vt:lpstr>Aileron</vt:lpstr>
      <vt:lpstr>思源黑体 2</vt:lpstr>
      <vt:lpstr>Aileron Ultra-Bold</vt:lpstr>
      <vt:lpstr>Aileron Bold</vt:lpstr>
      <vt:lpstr>思源黑体 1</vt:lpstr>
      <vt:lpstr>Open Sans</vt:lpstr>
      <vt:lpstr>Arial</vt:lpstr>
      <vt:lpstr>Calibri</vt:lpstr>
      <vt:lpstr>微软雅黑</vt:lpstr>
      <vt:lpstr>Arial Unicode MS</vt:lpstr>
      <vt:lpstr>WenQuanYi</vt:lpstr>
      <vt:lpstr>字由点字典黑 65J</vt:lpstr>
      <vt:lpstr>字由点字典黑 45J</vt:lpstr>
      <vt:lpstr>黑体</vt:lpstr>
      <vt:lpstr>AlienCaret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多彩莫兰迪风答辩PPT演示文稿</dc:title>
  <dc:creator/>
  <cp:lastModifiedBy>曹珉浩</cp:lastModifiedBy>
  <cp:revision>3</cp:revision>
  <dcterms:created xsi:type="dcterms:W3CDTF">2006-08-16T00:00:00Z</dcterms:created>
  <dcterms:modified xsi:type="dcterms:W3CDTF">2023-10-05T15:45:35Z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8233D3289D8C48E3A31AE77055C7F322_12</vt:lpwstr>
  </property>
  <property fmtid="{D5CDD505-2E9C-101B-9397-08002B2CF9AE}" pid="3" name="KSOProductBuildVer">
    <vt:lpwstr>2052-12.1.0.15374</vt:lpwstr>
  </property>
</Properties>
</file>